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277" r:id="rId5"/>
    <p:sldId id="352" r:id="rId6"/>
    <p:sldId id="342" r:id="rId7"/>
    <p:sldId id="325" r:id="rId8"/>
    <p:sldId id="389" r:id="rId9"/>
    <p:sldId id="362" r:id="rId10"/>
    <p:sldId id="359" r:id="rId11"/>
    <p:sldId id="361" r:id="rId12"/>
    <p:sldId id="363" r:id="rId13"/>
    <p:sldId id="364" r:id="rId14"/>
    <p:sldId id="367" r:id="rId15"/>
    <p:sldId id="365" r:id="rId16"/>
    <p:sldId id="366" r:id="rId17"/>
    <p:sldId id="368" r:id="rId18"/>
    <p:sldId id="372" r:id="rId19"/>
    <p:sldId id="369" r:id="rId20"/>
    <p:sldId id="373" r:id="rId21"/>
    <p:sldId id="375" r:id="rId22"/>
    <p:sldId id="370" r:id="rId23"/>
    <p:sldId id="374" r:id="rId24"/>
    <p:sldId id="376" r:id="rId25"/>
    <p:sldId id="371" r:id="rId26"/>
    <p:sldId id="377" r:id="rId27"/>
    <p:sldId id="387" r:id="rId28"/>
    <p:sldId id="360" r:id="rId29"/>
    <p:sldId id="383" r:id="rId30"/>
    <p:sldId id="386" r:id="rId31"/>
    <p:sldId id="384" r:id="rId32"/>
    <p:sldId id="385" r:id="rId33"/>
    <p:sldId id="380" r:id="rId34"/>
    <p:sldId id="388" r:id="rId35"/>
    <p:sldId id="379" r:id="rId36"/>
    <p:sldId id="381" r:id="rId37"/>
    <p:sldId id="378" r:id="rId38"/>
    <p:sldId id="33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7"/>
    <a:srgbClr val="FFB71B"/>
    <a:srgbClr val="7B6755"/>
    <a:srgbClr val="60269D"/>
    <a:srgbClr val="A50063"/>
    <a:srgbClr val="6D6E70"/>
    <a:srgbClr val="779803"/>
    <a:srgbClr val="E87200"/>
    <a:srgbClr val="007CA4"/>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autoAdjust="0"/>
    <p:restoredTop sz="70520" autoAdjust="0"/>
  </p:normalViewPr>
  <p:slideViewPr>
    <p:cSldViewPr snapToObjects="1">
      <p:cViewPr varScale="1">
        <p:scale>
          <a:sx n="62" d="100"/>
          <a:sy n="62" d="100"/>
        </p:scale>
        <p:origin x="1354"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8" d="100"/>
          <a:sy n="68" d="100"/>
        </p:scale>
        <p:origin x="302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6FFE-0C74-1C48-ACFB-40CDB841E0FF}"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46209-2136-F44B-918E-10CBFA1D56FB}" type="slidenum">
              <a:rPr lang="en-US" smtClean="0"/>
              <a:t>‹#›</a:t>
            </a:fld>
            <a:endParaRPr lang="en-US"/>
          </a:p>
        </p:txBody>
      </p:sp>
    </p:spTree>
    <p:extLst>
      <p:ext uri="{BB962C8B-B14F-4D97-AF65-F5344CB8AC3E}">
        <p14:creationId xmlns:p14="http://schemas.microsoft.com/office/powerpoint/2010/main" val="313894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Welcome to our introduction to SMART on </a:t>
            </a:r>
            <a:r>
              <a:rPr lang="en-US" baseline="0" dirty="0" err="1"/>
              <a:t>FHIR</a:t>
            </a:r>
            <a:r>
              <a:rPr lang="en-US" baseline="0" dirty="0"/>
              <a:t> Application Architecture</a:t>
            </a:r>
          </a:p>
        </p:txBody>
      </p:sp>
      <p:sp>
        <p:nvSpPr>
          <p:cNvPr id="4" name="Slide Number Placeholder 3"/>
          <p:cNvSpPr>
            <a:spLocks noGrp="1"/>
          </p:cNvSpPr>
          <p:nvPr>
            <p:ph type="sldNum" sz="quarter" idx="5"/>
          </p:nvPr>
        </p:nvSpPr>
        <p:spPr/>
        <p:txBody>
          <a:bodyPr/>
          <a:lstStyle/>
          <a:p>
            <a:fld id="{F5C46209-2136-F44B-918E-10CBFA1D56FB}" type="slidenum">
              <a:rPr lang="en-US" smtClean="0"/>
              <a:t>1</a:t>
            </a:fld>
            <a:endParaRPr lang="en-US"/>
          </a:p>
        </p:txBody>
      </p:sp>
    </p:spTree>
    <p:extLst>
      <p:ext uri="{BB962C8B-B14F-4D97-AF65-F5344CB8AC3E}">
        <p14:creationId xmlns:p14="http://schemas.microsoft.com/office/powerpoint/2010/main" val="164934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 the key file that was downloaded when you created the instance</a:t>
            </a:r>
          </a:p>
          <a:p>
            <a:r>
              <a:rPr lang="en-US" dirty="0"/>
              <a:t>Select Decrypt Password</a:t>
            </a:r>
          </a:p>
          <a:p>
            <a:r>
              <a:rPr lang="en-US" dirty="0"/>
              <a:t>Copy and save the password that is generated</a:t>
            </a:r>
          </a:p>
          <a:p>
            <a:endParaRPr lang="en-US" dirty="0"/>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10</a:t>
            </a:fld>
            <a:endParaRPr lang="en-US"/>
          </a:p>
        </p:txBody>
      </p:sp>
    </p:spTree>
    <p:extLst>
      <p:ext uri="{BB962C8B-B14F-4D97-AF65-F5344CB8AC3E}">
        <p14:creationId xmlns:p14="http://schemas.microsoft.com/office/powerpoint/2010/main" val="1344372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11</a:t>
            </a:fld>
            <a:endParaRPr lang="en-US"/>
          </a:p>
        </p:txBody>
      </p:sp>
    </p:spTree>
    <p:extLst>
      <p:ext uri="{BB962C8B-B14F-4D97-AF65-F5344CB8AC3E}">
        <p14:creationId xmlns:p14="http://schemas.microsoft.com/office/powerpoint/2010/main" val="217914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connect to your new server using RDP</a:t>
            </a:r>
          </a:p>
          <a:p>
            <a:pPr marL="171450" indent="-171450">
              <a:buFont typeface="Arial" panose="020B0604020202020204" pitchFamily="34" charset="0"/>
              <a:buChar char="•"/>
            </a:pPr>
            <a:r>
              <a:rPr lang="en-US" dirty="0"/>
              <a:t>Type RDP in the Windows search and select Remote Desktop Connection</a:t>
            </a:r>
          </a:p>
          <a:p>
            <a:pPr marL="171450" indent="-171450">
              <a:buFont typeface="Arial" panose="020B0604020202020204" pitchFamily="34" charset="0"/>
              <a:buChar char="•"/>
            </a:pPr>
            <a:r>
              <a:rPr lang="en-US" dirty="0"/>
              <a:t>Enter the IP Address (available from the EC2 console) and password (generated from the key as described on previous slides)</a:t>
            </a:r>
          </a:p>
          <a:p>
            <a:pPr marL="171450" indent="-171450">
              <a:buFont typeface="Arial" panose="020B0604020202020204" pitchFamily="34" charset="0"/>
              <a:buChar char="•"/>
            </a:pPr>
            <a:r>
              <a:rPr lang="en-US" dirty="0"/>
              <a:t>I install and use Chrome on my new machines (Chrome will be used as the browser on the server for the following steps)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12</a:t>
            </a:fld>
            <a:endParaRPr lang="en-US"/>
          </a:p>
        </p:txBody>
      </p:sp>
    </p:spTree>
    <p:extLst>
      <p:ext uri="{BB962C8B-B14F-4D97-AF65-F5344CB8AC3E}">
        <p14:creationId xmlns:p14="http://schemas.microsoft.com/office/powerpoint/2010/main" val="3898674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13</a:t>
            </a:fld>
            <a:endParaRPr lang="en-US"/>
          </a:p>
        </p:txBody>
      </p:sp>
    </p:spTree>
    <p:extLst>
      <p:ext uri="{BB962C8B-B14F-4D97-AF65-F5344CB8AC3E}">
        <p14:creationId xmlns:p14="http://schemas.microsoft.com/office/powerpoint/2010/main" val="4039599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_YES installer as Administrator</a:t>
            </a:r>
          </a:p>
          <a:p>
            <a:r>
              <a:rPr lang="en-US" dirty="0"/>
              <a:t>Select “More info” then “Run anyway” for the “Windows protected your PC” prompt</a:t>
            </a:r>
          </a:p>
        </p:txBody>
      </p:sp>
      <p:sp>
        <p:nvSpPr>
          <p:cNvPr id="4" name="Slide Number Placeholder 3"/>
          <p:cNvSpPr>
            <a:spLocks noGrp="1"/>
          </p:cNvSpPr>
          <p:nvPr>
            <p:ph type="sldNum" sz="quarter" idx="5"/>
          </p:nvPr>
        </p:nvSpPr>
        <p:spPr/>
        <p:txBody>
          <a:bodyPr/>
          <a:lstStyle/>
          <a:p>
            <a:fld id="{F5C46209-2136-F44B-918E-10CBFA1D56FB}" type="slidenum">
              <a:rPr lang="en-US" smtClean="0"/>
              <a:t>14</a:t>
            </a:fld>
            <a:endParaRPr lang="en-US"/>
          </a:p>
        </p:txBody>
      </p:sp>
    </p:spTree>
    <p:extLst>
      <p:ext uri="{BB962C8B-B14F-4D97-AF65-F5344CB8AC3E}">
        <p14:creationId xmlns:p14="http://schemas.microsoft.com/office/powerpoint/2010/main" val="537339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15</a:t>
            </a:fld>
            <a:endParaRPr lang="en-US"/>
          </a:p>
        </p:txBody>
      </p:sp>
    </p:spTree>
    <p:extLst>
      <p:ext uri="{BB962C8B-B14F-4D97-AF65-F5344CB8AC3E}">
        <p14:creationId xmlns:p14="http://schemas.microsoft.com/office/powerpoint/2010/main" val="2065061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16</a:t>
            </a:fld>
            <a:endParaRPr lang="en-US"/>
          </a:p>
        </p:txBody>
      </p:sp>
    </p:spTree>
    <p:extLst>
      <p:ext uri="{BB962C8B-B14F-4D97-AF65-F5344CB8AC3E}">
        <p14:creationId xmlns:p14="http://schemas.microsoft.com/office/powerpoint/2010/main" val="1492477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17</a:t>
            </a:fld>
            <a:endParaRPr lang="en-US"/>
          </a:p>
        </p:txBody>
      </p:sp>
    </p:spTree>
    <p:extLst>
      <p:ext uri="{BB962C8B-B14F-4D97-AF65-F5344CB8AC3E}">
        <p14:creationId xmlns:p14="http://schemas.microsoft.com/office/powerpoint/2010/main" val="3104462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Download the smart-on-</a:t>
            </a:r>
            <a:r>
              <a:rPr lang="en-US" dirty="0" err="1"/>
              <a:t>fhir</a:t>
            </a:r>
            <a:r>
              <a:rPr lang="en-US" dirty="0"/>
              <a:t>-examples war file from the </a:t>
            </a:r>
            <a:r>
              <a:rPr lang="en-US" dirty="0" err="1"/>
              <a:t>url</a:t>
            </a:r>
            <a:r>
              <a:rPr lang="en-US" dirty="0"/>
              <a:t> shown here</a:t>
            </a:r>
          </a:p>
          <a:p>
            <a:pPr marL="171450" indent="-171450">
              <a:buFont typeface="Arial" panose="020B0604020202020204" pitchFamily="34" charset="0"/>
              <a:buChar char="•"/>
            </a:pPr>
            <a:r>
              <a:rPr lang="en-US" dirty="0"/>
              <a:t>This is the war file we will deploy to our </a:t>
            </a:r>
            <a:r>
              <a:rPr lang="en-US" dirty="0" err="1"/>
              <a:t>Wildfly</a:t>
            </a:r>
            <a:r>
              <a:rPr lang="en-US" dirty="0"/>
              <a:t> server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18</a:t>
            </a:fld>
            <a:endParaRPr lang="en-US"/>
          </a:p>
        </p:txBody>
      </p:sp>
    </p:spTree>
    <p:extLst>
      <p:ext uri="{BB962C8B-B14F-4D97-AF65-F5344CB8AC3E}">
        <p14:creationId xmlns:p14="http://schemas.microsoft.com/office/powerpoint/2010/main" val="637902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 to: C:\_YES\servers\wildfly\wildfly-26.1.1.Final\bin in a </a:t>
            </a:r>
            <a:r>
              <a:rPr lang="en-US" dirty="0" err="1"/>
              <a:t>cmd</a:t>
            </a:r>
            <a:r>
              <a:rPr lang="en-US" dirty="0"/>
              <a:t> prompt and</a:t>
            </a:r>
          </a:p>
          <a:p>
            <a:r>
              <a:rPr lang="en-US" dirty="0"/>
              <a:t>Create an admin user as shown in this slide</a:t>
            </a:r>
          </a:p>
          <a:p>
            <a:endParaRPr lang="en-US" dirty="0"/>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19</a:t>
            </a:fld>
            <a:endParaRPr lang="en-US"/>
          </a:p>
        </p:txBody>
      </p:sp>
    </p:spTree>
    <p:extLst>
      <p:ext uri="{BB962C8B-B14F-4D97-AF65-F5344CB8AC3E}">
        <p14:creationId xmlns:p14="http://schemas.microsoft.com/office/powerpoint/2010/main" val="523533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concepts included in this presentation are trademarked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2</a:t>
            </a:fld>
            <a:endParaRPr lang="en-US"/>
          </a:p>
        </p:txBody>
      </p:sp>
    </p:spTree>
    <p:extLst>
      <p:ext uri="{BB962C8B-B14F-4D97-AF65-F5344CB8AC3E}">
        <p14:creationId xmlns:p14="http://schemas.microsoft.com/office/powerpoint/2010/main" val="65501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20</a:t>
            </a:fld>
            <a:endParaRPr lang="en-US"/>
          </a:p>
        </p:txBody>
      </p:sp>
    </p:spTree>
    <p:extLst>
      <p:ext uri="{BB962C8B-B14F-4D97-AF65-F5344CB8AC3E}">
        <p14:creationId xmlns:p14="http://schemas.microsoft.com/office/powerpoint/2010/main" val="978120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21</a:t>
            </a:fld>
            <a:endParaRPr lang="en-US"/>
          </a:p>
        </p:txBody>
      </p:sp>
    </p:spTree>
    <p:extLst>
      <p:ext uri="{BB962C8B-B14F-4D97-AF65-F5344CB8AC3E}">
        <p14:creationId xmlns:p14="http://schemas.microsoft.com/office/powerpoint/2010/main" val="1134352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22</a:t>
            </a:fld>
            <a:endParaRPr lang="en-US"/>
          </a:p>
        </p:txBody>
      </p:sp>
    </p:spTree>
    <p:extLst>
      <p:ext uri="{BB962C8B-B14F-4D97-AF65-F5344CB8AC3E}">
        <p14:creationId xmlns:p14="http://schemas.microsoft.com/office/powerpoint/2010/main" val="3650471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23</a:t>
            </a:fld>
            <a:endParaRPr lang="en-US"/>
          </a:p>
        </p:txBody>
      </p:sp>
    </p:spTree>
    <p:extLst>
      <p:ext uri="{BB962C8B-B14F-4D97-AF65-F5344CB8AC3E}">
        <p14:creationId xmlns:p14="http://schemas.microsoft.com/office/powerpoint/2010/main" val="1100862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24</a:t>
            </a:fld>
            <a:endParaRPr lang="en-US"/>
          </a:p>
        </p:txBody>
      </p:sp>
    </p:spTree>
    <p:extLst>
      <p:ext uri="{BB962C8B-B14F-4D97-AF65-F5344CB8AC3E}">
        <p14:creationId xmlns:p14="http://schemas.microsoft.com/office/powerpoint/2010/main" val="1077420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lumMod val="65000"/>
                    <a:lumOff val="35000"/>
                  </a:schemeClr>
                </a:solidFill>
              </a:rPr>
              <a:t>Open Windows Defender Firewall and select advanced settings</a:t>
            </a:r>
          </a:p>
          <a:p>
            <a:pPr marL="171450" indent="-171450">
              <a:buFont typeface="Arial" panose="020B0604020202020204" pitchFamily="34" charset="0"/>
              <a:buChar char="•"/>
            </a:pPr>
            <a:r>
              <a:rPr lang="en-US" dirty="0"/>
              <a:t>Select Inbound rules</a:t>
            </a:r>
          </a:p>
          <a:p>
            <a:pPr marL="171450" indent="-171450">
              <a:buFont typeface="Arial" panose="020B0604020202020204" pitchFamily="34" charset="0"/>
              <a:buChar char="•"/>
            </a:pPr>
            <a:r>
              <a:rPr lang="en-US" dirty="0"/>
              <a:t>Select New Rule…</a:t>
            </a:r>
          </a:p>
          <a:p>
            <a:pPr marL="171450" indent="-171450">
              <a:buFont typeface="Arial" panose="020B0604020202020204" pitchFamily="34" charset="0"/>
              <a:buChar char="•"/>
            </a:pPr>
            <a:r>
              <a:rPr lang="en-US" dirty="0"/>
              <a:t>Select Port for the type</a:t>
            </a:r>
          </a:p>
          <a:p>
            <a:pPr marL="171450" indent="-171450">
              <a:buFont typeface="Arial" panose="020B0604020202020204" pitchFamily="34" charset="0"/>
              <a:buChar char="•"/>
            </a:pPr>
            <a:r>
              <a:rPr lang="en-US" dirty="0"/>
              <a:t>Select Allow Connection</a:t>
            </a:r>
          </a:p>
          <a:p>
            <a:pPr marL="171450" indent="-171450">
              <a:buFont typeface="Arial" panose="020B0604020202020204" pitchFamily="34" charset="0"/>
              <a:buChar char="•"/>
            </a:pPr>
            <a:r>
              <a:rPr lang="en-US" dirty="0"/>
              <a:t>Select defaults for other options</a:t>
            </a:r>
          </a:p>
          <a:p>
            <a:pPr marL="171450" indent="-171450">
              <a:buFont typeface="Arial" panose="020B0604020202020204" pitchFamily="34" charset="0"/>
              <a:buChar char="•"/>
            </a:pPr>
            <a:r>
              <a:rPr lang="en-US" dirty="0"/>
              <a:t>Give the rule a meaningful name (e.g. Allow port 8080)</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25</a:t>
            </a:fld>
            <a:endParaRPr lang="en-US"/>
          </a:p>
        </p:txBody>
      </p:sp>
    </p:spTree>
    <p:extLst>
      <p:ext uri="{BB962C8B-B14F-4D97-AF65-F5344CB8AC3E}">
        <p14:creationId xmlns:p14="http://schemas.microsoft.com/office/powerpoint/2010/main" val="42983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26</a:t>
            </a:fld>
            <a:endParaRPr lang="en-US"/>
          </a:p>
        </p:txBody>
      </p:sp>
    </p:spTree>
    <p:extLst>
      <p:ext uri="{BB962C8B-B14F-4D97-AF65-F5344CB8AC3E}">
        <p14:creationId xmlns:p14="http://schemas.microsoft.com/office/powerpoint/2010/main" val="1531832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27</a:t>
            </a:fld>
            <a:endParaRPr lang="en-US"/>
          </a:p>
        </p:txBody>
      </p:sp>
    </p:spTree>
    <p:extLst>
      <p:ext uri="{BB962C8B-B14F-4D97-AF65-F5344CB8AC3E}">
        <p14:creationId xmlns:p14="http://schemas.microsoft.com/office/powerpoint/2010/main" val="723104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28</a:t>
            </a:fld>
            <a:endParaRPr lang="en-US"/>
          </a:p>
        </p:txBody>
      </p:sp>
    </p:spTree>
    <p:extLst>
      <p:ext uri="{BB962C8B-B14F-4D97-AF65-F5344CB8AC3E}">
        <p14:creationId xmlns:p14="http://schemas.microsoft.com/office/powerpoint/2010/main" val="1698190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29</a:t>
            </a:fld>
            <a:endParaRPr lang="en-US"/>
          </a:p>
        </p:txBody>
      </p:sp>
    </p:spTree>
    <p:extLst>
      <p:ext uri="{BB962C8B-B14F-4D97-AF65-F5344CB8AC3E}">
        <p14:creationId xmlns:p14="http://schemas.microsoft.com/office/powerpoint/2010/main" val="254667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information in this presentation comes from other sources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3</a:t>
            </a:fld>
            <a:endParaRPr lang="en-US"/>
          </a:p>
        </p:txBody>
      </p:sp>
    </p:spTree>
    <p:extLst>
      <p:ext uri="{BB962C8B-B14F-4D97-AF65-F5344CB8AC3E}">
        <p14:creationId xmlns:p14="http://schemas.microsoft.com/office/powerpoint/2010/main" val="3170077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30</a:t>
            </a:fld>
            <a:endParaRPr lang="en-US"/>
          </a:p>
        </p:txBody>
      </p:sp>
    </p:spTree>
    <p:extLst>
      <p:ext uri="{BB962C8B-B14F-4D97-AF65-F5344CB8AC3E}">
        <p14:creationId xmlns:p14="http://schemas.microsoft.com/office/powerpoint/2010/main" val="128870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31</a:t>
            </a:fld>
            <a:endParaRPr lang="en-US"/>
          </a:p>
        </p:txBody>
      </p:sp>
    </p:spTree>
    <p:extLst>
      <p:ext uri="{BB962C8B-B14F-4D97-AF65-F5344CB8AC3E}">
        <p14:creationId xmlns:p14="http://schemas.microsoft.com/office/powerpoint/2010/main" val="190196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32</a:t>
            </a:fld>
            <a:endParaRPr lang="en-US"/>
          </a:p>
        </p:txBody>
      </p:sp>
    </p:spTree>
    <p:extLst>
      <p:ext uri="{BB962C8B-B14F-4D97-AF65-F5344CB8AC3E}">
        <p14:creationId xmlns:p14="http://schemas.microsoft.com/office/powerpoint/2010/main" val="1756583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33</a:t>
            </a:fld>
            <a:endParaRPr lang="en-US"/>
          </a:p>
        </p:txBody>
      </p:sp>
    </p:spTree>
    <p:extLst>
      <p:ext uri="{BB962C8B-B14F-4D97-AF65-F5344CB8AC3E}">
        <p14:creationId xmlns:p14="http://schemas.microsoft.com/office/powerpoint/2010/main" val="2753429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34</a:t>
            </a:fld>
            <a:endParaRPr lang="en-US"/>
          </a:p>
        </p:txBody>
      </p:sp>
    </p:spTree>
    <p:extLst>
      <p:ext uri="{BB962C8B-B14F-4D97-AF65-F5344CB8AC3E}">
        <p14:creationId xmlns:p14="http://schemas.microsoft.com/office/powerpoint/2010/main" val="59140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baseline="0" dirty="0">
              <a:solidFill>
                <a:schemeClr val="accent4">
                  <a:lumMod val="75000"/>
                </a:schemeClr>
              </a:solidFill>
            </a:endParaRPr>
          </a:p>
        </p:txBody>
      </p:sp>
      <p:sp>
        <p:nvSpPr>
          <p:cNvPr id="4" name="Slide Number Placeholder 3"/>
          <p:cNvSpPr>
            <a:spLocks noGrp="1"/>
          </p:cNvSpPr>
          <p:nvPr>
            <p:ph type="sldNum" sz="quarter" idx="5"/>
          </p:nvPr>
        </p:nvSpPr>
        <p:spPr/>
        <p:txBody>
          <a:bodyPr/>
          <a:lstStyle/>
          <a:p>
            <a:fld id="{F5C46209-2136-F44B-918E-10CBFA1D56FB}" type="slidenum">
              <a:rPr lang="en-US" smtClean="0"/>
              <a:t>4</a:t>
            </a:fld>
            <a:endParaRPr lang="en-US"/>
          </a:p>
        </p:txBody>
      </p:sp>
    </p:spTree>
    <p:extLst>
      <p:ext uri="{BB962C8B-B14F-4D97-AF65-F5344CB8AC3E}">
        <p14:creationId xmlns:p14="http://schemas.microsoft.com/office/powerpoint/2010/main" val="18548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baseline="0" dirty="0">
              <a:solidFill>
                <a:schemeClr val="accent4">
                  <a:lumMod val="75000"/>
                </a:schemeClr>
              </a:solidFill>
            </a:endParaRPr>
          </a:p>
        </p:txBody>
      </p:sp>
      <p:sp>
        <p:nvSpPr>
          <p:cNvPr id="4" name="Slide Number Placeholder 3"/>
          <p:cNvSpPr>
            <a:spLocks noGrp="1"/>
          </p:cNvSpPr>
          <p:nvPr>
            <p:ph type="sldNum" sz="quarter" idx="5"/>
          </p:nvPr>
        </p:nvSpPr>
        <p:spPr/>
        <p:txBody>
          <a:bodyPr/>
          <a:lstStyle/>
          <a:p>
            <a:fld id="{F5C46209-2136-F44B-918E-10CBFA1D56FB}" type="slidenum">
              <a:rPr lang="en-US" smtClean="0"/>
              <a:t>5</a:t>
            </a:fld>
            <a:endParaRPr lang="en-US"/>
          </a:p>
        </p:txBody>
      </p:sp>
    </p:spTree>
    <p:extLst>
      <p:ext uri="{BB962C8B-B14F-4D97-AF65-F5344CB8AC3E}">
        <p14:creationId xmlns:p14="http://schemas.microsoft.com/office/powerpoint/2010/main" val="871030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6</a:t>
            </a:fld>
            <a:endParaRPr lang="en-US"/>
          </a:p>
        </p:txBody>
      </p:sp>
    </p:spTree>
    <p:extLst>
      <p:ext uri="{BB962C8B-B14F-4D97-AF65-F5344CB8AC3E}">
        <p14:creationId xmlns:p14="http://schemas.microsoft.com/office/powerpoint/2010/main" val="4194499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Log into your AWS account and navigate to EC2</a:t>
            </a:r>
          </a:p>
          <a:p>
            <a:pPr marL="171450" indent="-171450">
              <a:buFont typeface="Arial" panose="020B0604020202020204" pitchFamily="34" charset="0"/>
              <a:buChar char="•"/>
            </a:pPr>
            <a:r>
              <a:rPr lang="en-US" dirty="0"/>
              <a:t>Select Launch Instances, then select Launch Instances from the drop down</a:t>
            </a: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7</a:t>
            </a:fld>
            <a:endParaRPr lang="en-US"/>
          </a:p>
        </p:txBody>
      </p:sp>
    </p:spTree>
    <p:extLst>
      <p:ext uri="{BB962C8B-B14F-4D97-AF65-F5344CB8AC3E}">
        <p14:creationId xmlns:p14="http://schemas.microsoft.com/office/powerpoint/2010/main" val="183122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Configure your new machine</a:t>
            </a:r>
          </a:p>
          <a:p>
            <a:r>
              <a:rPr lang="en-US" dirty="0"/>
              <a:t>For this example, we are accepting the defaults for everything except for what is shown here</a:t>
            </a:r>
          </a:p>
          <a:p>
            <a:pPr marL="171450" indent="-171450">
              <a:buFont typeface="Arial" panose="020B0604020202020204" pitchFamily="34" charset="0"/>
              <a:buChar char="•"/>
            </a:pPr>
            <a:r>
              <a:rPr lang="en-US" dirty="0"/>
              <a:t>Give the machine a meaningful name</a:t>
            </a:r>
          </a:p>
          <a:p>
            <a:pPr marL="171450" indent="-171450">
              <a:buFont typeface="Arial" panose="020B0604020202020204" pitchFamily="34" charset="0"/>
              <a:buChar char="•"/>
            </a:pPr>
            <a:r>
              <a:rPr lang="en-US" dirty="0"/>
              <a:t>Select the machine and machine type</a:t>
            </a:r>
          </a:p>
          <a:p>
            <a:pPr marL="628650" lvl="1" indent="-171450">
              <a:buFont typeface="Arial" panose="020B0604020202020204" pitchFamily="34" charset="0"/>
              <a:buChar char="•"/>
            </a:pPr>
            <a:r>
              <a:rPr lang="en-US" dirty="0"/>
              <a:t>Here we are using Windows 2022 Base and t3.large</a:t>
            </a:r>
          </a:p>
          <a:p>
            <a:pPr marL="171450" lvl="0" indent="-171450">
              <a:buFont typeface="Arial" panose="020B0604020202020204" pitchFamily="34" charset="0"/>
              <a:buChar char="•"/>
            </a:pPr>
            <a:r>
              <a:rPr lang="en-US" dirty="0"/>
              <a:t>Create a key pair and be sure to save that is downloaded when the key pair is created</a:t>
            </a:r>
          </a:p>
          <a:p>
            <a:pPr marL="171450" lvl="0" indent="-171450">
              <a:buFont typeface="Arial" panose="020B0604020202020204" pitchFamily="34" charset="0"/>
              <a:buChar char="•"/>
            </a:pPr>
            <a:r>
              <a:rPr lang="en-US" dirty="0"/>
              <a:t>Limit the RDP access</a:t>
            </a:r>
          </a:p>
          <a:p>
            <a:pPr marL="628650" lvl="1" indent="-171450">
              <a:buFont typeface="Arial" panose="020B0604020202020204" pitchFamily="34" charset="0"/>
              <a:buChar char="•"/>
            </a:pPr>
            <a:r>
              <a:rPr lang="en-US" dirty="0"/>
              <a:t>It is very much not a good idea to enable RDP access to anyone on the world wide web</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8</a:t>
            </a:fld>
            <a:endParaRPr lang="en-US"/>
          </a:p>
        </p:txBody>
      </p:sp>
    </p:spTree>
    <p:extLst>
      <p:ext uri="{BB962C8B-B14F-4D97-AF65-F5344CB8AC3E}">
        <p14:creationId xmlns:p14="http://schemas.microsoft.com/office/powerpoint/2010/main" val="353425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Administrator password</a:t>
            </a:r>
          </a:p>
          <a:p>
            <a:pPr marL="171450" indent="-171450">
              <a:buFont typeface="Arial" panose="020B0604020202020204" pitchFamily="34" charset="0"/>
              <a:buChar char="•"/>
            </a:pPr>
            <a:r>
              <a:rPr lang="en-US" dirty="0"/>
              <a:t>Navigate back to the EC2 page</a:t>
            </a:r>
          </a:p>
          <a:p>
            <a:pPr marL="171450" indent="-171450">
              <a:buFont typeface="Arial" panose="020B0604020202020204" pitchFamily="34" charset="0"/>
              <a:buChar char="•"/>
            </a:pPr>
            <a:r>
              <a:rPr lang="en-US" dirty="0"/>
              <a:t>Select your new instance</a:t>
            </a:r>
          </a:p>
          <a:p>
            <a:pPr marL="171450" indent="-171450">
              <a:buFont typeface="Arial" panose="020B0604020202020204" pitchFamily="34" charset="0"/>
              <a:buChar char="•"/>
            </a:pPr>
            <a:r>
              <a:rPr lang="en-US" dirty="0"/>
              <a:t>Select Action, Security, Get Windows Password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9</a:t>
            </a:fld>
            <a:endParaRPr lang="en-US"/>
          </a:p>
        </p:txBody>
      </p:sp>
    </p:spTree>
    <p:extLst>
      <p:ext uri="{BB962C8B-B14F-4D97-AF65-F5344CB8AC3E}">
        <p14:creationId xmlns:p14="http://schemas.microsoft.com/office/powerpoint/2010/main" val="1713906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3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Tree>
    <p:extLst>
      <p:ext uri="{BB962C8B-B14F-4D97-AF65-F5344CB8AC3E}">
        <p14:creationId xmlns:p14="http://schemas.microsoft.com/office/powerpoint/2010/main" val="177161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MEET THE TEAM</a:t>
            </a:r>
            <a:br>
              <a:rPr lang="en-US" dirty="0"/>
            </a:br>
            <a:r>
              <a:rPr lang="en-US" dirty="0"/>
              <a:t>SLIDE</a:t>
            </a:r>
            <a:endParaRPr lang="ru-RU" dirty="0"/>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Tree>
    <p:extLst>
      <p:ext uri="{BB962C8B-B14F-4D97-AF65-F5344CB8AC3E}">
        <p14:creationId xmlns:p14="http://schemas.microsoft.com/office/powerpoint/2010/main" val="239450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FULL COLOR </a:t>
            </a:r>
            <a:br>
              <a:rPr lang="en-US" dirty="0"/>
            </a:br>
            <a:r>
              <a:rPr lang="en-US" dirty="0"/>
              <a:t>LAYOUT</a:t>
            </a:r>
            <a:endParaRPr lang="ru-RU" dirty="0"/>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383373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HEALTH CENTER RESOURCES SLIDE</a:t>
            </a:r>
            <a:endParaRPr lang="ru-RU" dirty="0"/>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dirty="0">
                <a:solidFill>
                  <a:schemeClr val="accent1"/>
                </a:solidFill>
              </a:rPr>
              <a:t>ARE YOU LOOKING FOR RESOURCES?</a:t>
            </a:r>
            <a:br>
              <a:rPr lang="en-US" sz="2000" b="1" dirty="0">
                <a:solidFill>
                  <a:schemeClr val="tx2"/>
                </a:solidFill>
              </a:rPr>
            </a:br>
            <a:endParaRPr lang="en-US" sz="500" b="1" dirty="0">
              <a:solidFill>
                <a:schemeClr val="tx2"/>
              </a:solidFill>
            </a:endParaRPr>
          </a:p>
          <a:p>
            <a:r>
              <a:rPr lang="en-US" sz="2000" dirty="0">
                <a:solidFill>
                  <a:schemeClr val="tx2"/>
                </a:solidFill>
              </a:rPr>
              <a:t>Please visit our website </a:t>
            </a:r>
            <a:r>
              <a:rPr lang="en-US" sz="2000" b="1" i="0" dirty="0" err="1">
                <a:solidFill>
                  <a:schemeClr val="tx2"/>
                </a:solidFill>
              </a:rPr>
              <a:t>www.healthcenterinfo.org</a:t>
            </a:r>
            <a:endParaRPr lang="en-US" sz="2000" b="1" i="0" dirty="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869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dirty="0"/>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FOLLOW </a:t>
            </a:r>
            <a:br>
              <a:rPr lang="en-US" dirty="0"/>
            </a:br>
            <a:r>
              <a:rPr lang="en-US" dirty="0"/>
              <a:t>@NACHC</a:t>
            </a:r>
            <a:endParaRPr lang="ru-RU" dirty="0"/>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Twitter</a:t>
            </a:r>
            <a:br>
              <a:rPr lang="en-US" dirty="0"/>
            </a:br>
            <a:endParaRPr lang="en-US" dirty="0"/>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Facebook</a:t>
            </a:r>
            <a:br>
              <a:rPr lang="en-US" dirty="0"/>
            </a:br>
            <a:endParaRPr lang="en-US" dirty="0"/>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Instagram</a:t>
            </a:r>
            <a:br>
              <a:rPr lang="en-US" dirty="0"/>
            </a:br>
            <a:endParaRPr lang="en-US" dirty="0"/>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err="1"/>
              <a:t>Linkedin</a:t>
            </a:r>
            <a:br>
              <a:rPr lang="en-US" dirty="0"/>
            </a:br>
            <a:endParaRPr lang="en-US" dirty="0"/>
          </a:p>
        </p:txBody>
      </p:sp>
    </p:spTree>
    <p:extLst>
      <p:ext uri="{BB962C8B-B14F-4D97-AF65-F5344CB8AC3E}">
        <p14:creationId xmlns:p14="http://schemas.microsoft.com/office/powerpoint/2010/main" val="96175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2441542" y="0"/>
            <a:ext cx="9766407"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2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dirty="0">
                <a:solidFill>
                  <a:schemeClr val="accent1"/>
                </a:solidFill>
              </a:rPr>
              <a:t>America’s Voice for Community Health Care</a:t>
            </a:r>
            <a:br>
              <a:rPr lang="en-US" sz="2000" b="1" dirty="0">
                <a:solidFill>
                  <a:schemeClr val="tx2"/>
                </a:solidFill>
              </a:rPr>
            </a:br>
            <a:endParaRPr lang="en-US" sz="500" b="1" dirty="0">
              <a:solidFill>
                <a:schemeClr val="tx2"/>
              </a:solidFill>
            </a:endParaRPr>
          </a:p>
          <a:p>
            <a:r>
              <a:rPr lang="en-US" sz="2000" dirty="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220359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773510" y="2627457"/>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5948827" y="2627457"/>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dirty="0" err="1"/>
              <a:t>www.nachc.org</a:t>
            </a:r>
            <a:endParaRPr lang="en-US" dirty="0"/>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INSERT AGENDA NAME HERE</a:t>
            </a:r>
            <a:endParaRPr lang="ru-RU" dirty="0"/>
          </a:p>
        </p:txBody>
      </p:sp>
      <p:sp>
        <p:nvSpPr>
          <p:cNvPr id="24" name="Text Placeholder 2">
            <a:extLst>
              <a:ext uri="{FF2B5EF4-FFF2-40B4-BE49-F238E27FC236}">
                <a16:creationId xmlns:a16="http://schemas.microsoft.com/office/drawing/2014/main" id="{74AC401D-05D7-5D4C-83E7-C743ED1794EE}"/>
              </a:ext>
            </a:extLst>
          </p:cNvPr>
          <p:cNvSpPr>
            <a:spLocks noGrp="1"/>
          </p:cNvSpPr>
          <p:nvPr>
            <p:ph type="body" idx="28" hasCustomPrompt="1"/>
          </p:nvPr>
        </p:nvSpPr>
        <p:spPr>
          <a:xfrm>
            <a:off x="773510" y="3697974"/>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6" name="Text Placeholder 2">
            <a:extLst>
              <a:ext uri="{FF2B5EF4-FFF2-40B4-BE49-F238E27FC236}">
                <a16:creationId xmlns:a16="http://schemas.microsoft.com/office/drawing/2014/main" id="{C78D01C9-F6B8-E542-B607-AEC8A702843D}"/>
              </a:ext>
            </a:extLst>
          </p:cNvPr>
          <p:cNvSpPr>
            <a:spLocks noGrp="1"/>
          </p:cNvSpPr>
          <p:nvPr>
            <p:ph type="body" idx="29" hasCustomPrompt="1"/>
          </p:nvPr>
        </p:nvSpPr>
        <p:spPr>
          <a:xfrm>
            <a:off x="773510" y="4835399"/>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7" name="Text Placeholder 2">
            <a:extLst>
              <a:ext uri="{FF2B5EF4-FFF2-40B4-BE49-F238E27FC236}">
                <a16:creationId xmlns:a16="http://schemas.microsoft.com/office/drawing/2014/main" id="{B398982D-2938-1F4D-A07F-AFF9A0D73273}"/>
              </a:ext>
            </a:extLst>
          </p:cNvPr>
          <p:cNvSpPr>
            <a:spLocks noGrp="1"/>
          </p:cNvSpPr>
          <p:nvPr>
            <p:ph type="body" idx="30" hasCustomPrompt="1"/>
          </p:nvPr>
        </p:nvSpPr>
        <p:spPr>
          <a:xfrm>
            <a:off x="5948827" y="3720276"/>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8" name="Text Placeholder 2">
            <a:extLst>
              <a:ext uri="{FF2B5EF4-FFF2-40B4-BE49-F238E27FC236}">
                <a16:creationId xmlns:a16="http://schemas.microsoft.com/office/drawing/2014/main" id="{D69CB4D8-FE6D-994D-BAFE-A467D8B78071}"/>
              </a:ext>
            </a:extLst>
          </p:cNvPr>
          <p:cNvSpPr>
            <a:spLocks noGrp="1"/>
          </p:cNvSpPr>
          <p:nvPr>
            <p:ph type="body" idx="31" hasCustomPrompt="1"/>
          </p:nvPr>
        </p:nvSpPr>
        <p:spPr>
          <a:xfrm>
            <a:off x="5948827" y="4857700"/>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Tree>
    <p:extLst>
      <p:ext uri="{BB962C8B-B14F-4D97-AF65-F5344CB8AC3E}">
        <p14:creationId xmlns:p14="http://schemas.microsoft.com/office/powerpoint/2010/main" val="75983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SECTION</a:t>
            </a:r>
            <a:br>
              <a:rPr lang="en-US" dirty="0"/>
            </a:br>
            <a:r>
              <a:rPr lang="en-US" dirty="0"/>
              <a:t>NAME</a:t>
            </a:r>
            <a:endParaRPr lang="ru-RU" dirty="0"/>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dirty="0"/>
              <a:t>Body text should be 20 pt. Calibri font, 20 point font. </a:t>
            </a:r>
          </a:p>
          <a:p>
            <a:pPr marL="228600" lvl="0" indent="-228600">
              <a:lnSpc>
                <a:spcPct val="150000"/>
              </a:lnSpc>
            </a:pPr>
            <a:r>
              <a:rPr lang="en-US" dirty="0"/>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dirty="0"/>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42064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ONE COLUMN </a:t>
            </a:r>
            <a:br>
              <a:rPr lang="en-US" dirty="0"/>
            </a:br>
            <a:r>
              <a:rPr lang="en-US" dirty="0"/>
              <a:t>LAYOUT</a:t>
            </a:r>
            <a:endParaRPr lang="ru-RU" dirty="0"/>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7943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TWO COLUMN </a:t>
            </a:r>
            <a:br>
              <a:rPr lang="en-US" dirty="0"/>
            </a:br>
            <a:r>
              <a:rPr lang="en-US" dirty="0"/>
              <a:t>LAYOUT</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PRESENTER</a:t>
            </a:r>
            <a:br>
              <a:rPr lang="en-US" dirty="0"/>
            </a:br>
            <a:r>
              <a:rPr lang="en-US" dirty="0"/>
              <a:t>SLIDE</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348948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TABLE </a:t>
            </a:r>
            <a:br>
              <a:rPr lang="en-US" dirty="0"/>
            </a:br>
            <a:r>
              <a:rPr lang="en-US" dirty="0"/>
              <a:t>SLIDE</a:t>
            </a:r>
            <a:endParaRPr lang="ru-RU" dirty="0"/>
          </a:p>
        </p:txBody>
      </p:sp>
    </p:spTree>
    <p:extLst>
      <p:ext uri="{BB962C8B-B14F-4D97-AF65-F5344CB8AC3E}">
        <p14:creationId xmlns:p14="http://schemas.microsoft.com/office/powerpoint/2010/main" val="13007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www.nachc.org</a:t>
            </a:r>
            <a:endParaRPr lang="en-US" dirty="0"/>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@NACHC</a:t>
            </a:r>
          </a:p>
        </p:txBody>
      </p:sp>
    </p:spTree>
    <p:extLst>
      <p:ext uri="{BB962C8B-B14F-4D97-AF65-F5344CB8AC3E}">
        <p14:creationId xmlns:p14="http://schemas.microsoft.com/office/powerpoint/2010/main" val="28638744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63" r:id="rId4"/>
    <p:sldLayoutId id="2147483666" r:id="rId5"/>
    <p:sldLayoutId id="2147483664" r:id="rId6"/>
    <p:sldLayoutId id="2147483665" r:id="rId7"/>
    <p:sldLayoutId id="2147483671" r:id="rId8"/>
    <p:sldLayoutId id="2147483667" r:id="rId9"/>
    <p:sldLayoutId id="2147483668" r:id="rId10"/>
    <p:sldLayoutId id="2147483669" r:id="rId11"/>
    <p:sldLayoutId id="2147483670" r:id="rId12"/>
    <p:sldLayoutId id="2147483673" r:id="rId13"/>
    <p:sldLayoutId id="2147483672" r:id="rId14"/>
    <p:sldLayoutId id="2147483674"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nachc-cad.github.io/fhir-to-omop/pages/navbar/how-tos/developer-how-tos/install-eclipse-yes/InstallEclipseYes.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drive.google.com/drive/folders/1txmjzHY4B-W0A5VkdF3soBLWNKqoChw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ACHC-CAD/smart-on-fhir-examples/releases/tag/v1.0.002"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080/smart-on-fhir-examples-1.0.001/"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N0PXAxBA-J8&amp;t=112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engineering.cerner.com/smart-on-fhir-tutorial/" TargetMode="External"/><Relationship Id="rId4" Type="http://schemas.openxmlformats.org/officeDocument/2006/relationships/hyperlink" Target="https://www.youtube.com/watch?v=MMfe181tmw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launch.smarthealthit.org/"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9A570-D2CD-B938-40E1-27224F4E68FB}"/>
              </a:ext>
            </a:extLst>
          </p:cNvPr>
          <p:cNvSpPr txBox="1"/>
          <p:nvPr/>
        </p:nvSpPr>
        <p:spPr>
          <a:xfrm>
            <a:off x="381000" y="1143000"/>
            <a:ext cx="8153400" cy="2492990"/>
          </a:xfrm>
          <a:prstGeom prst="rect">
            <a:avLst/>
          </a:prstGeom>
          <a:solidFill>
            <a:schemeClr val="accent4">
              <a:lumMod val="75000"/>
            </a:schemeClr>
          </a:solidFill>
        </p:spPr>
        <p:txBody>
          <a:bodyPr wrap="square" rtlCol="0">
            <a:spAutoFit/>
          </a:bodyPr>
          <a:lstStyle/>
          <a:p>
            <a:r>
              <a:rPr lang="en-US" sz="3600" dirty="0">
                <a:solidFill>
                  <a:schemeClr val="bg2">
                    <a:lumMod val="75000"/>
                  </a:schemeClr>
                </a:solidFill>
              </a:rPr>
              <a:t>Introduction to SMART on </a:t>
            </a:r>
            <a:r>
              <a:rPr lang="en-US" sz="3600" dirty="0" err="1">
                <a:solidFill>
                  <a:schemeClr val="bg2">
                    <a:lumMod val="75000"/>
                  </a:schemeClr>
                </a:solidFill>
              </a:rPr>
              <a:t>FHIR</a:t>
            </a:r>
            <a:r>
              <a:rPr lang="en-US" sz="3600" dirty="0">
                <a:solidFill>
                  <a:schemeClr val="bg2">
                    <a:lumMod val="75000"/>
                  </a:schemeClr>
                </a:solidFill>
              </a:rPr>
              <a:t> </a:t>
            </a:r>
          </a:p>
          <a:p>
            <a:r>
              <a:rPr lang="en-US" sz="3600" dirty="0">
                <a:solidFill>
                  <a:schemeClr val="bg2">
                    <a:lumMod val="75000"/>
                  </a:schemeClr>
                </a:solidFill>
              </a:rPr>
              <a:t>Deploying a SMART on </a:t>
            </a:r>
            <a:r>
              <a:rPr lang="en-US" sz="3600" dirty="0" err="1">
                <a:solidFill>
                  <a:schemeClr val="bg2">
                    <a:lumMod val="75000"/>
                  </a:schemeClr>
                </a:solidFill>
              </a:rPr>
              <a:t>FHIR</a:t>
            </a:r>
            <a:r>
              <a:rPr lang="en-US" sz="3600" dirty="0">
                <a:solidFill>
                  <a:schemeClr val="bg2">
                    <a:lumMod val="75000"/>
                  </a:schemeClr>
                </a:solidFill>
              </a:rPr>
              <a:t> Application</a:t>
            </a:r>
          </a:p>
          <a:p>
            <a:endParaRPr lang="en-US" sz="1200" dirty="0">
              <a:solidFill>
                <a:schemeClr val="bg2">
                  <a:lumMod val="75000"/>
                </a:schemeClr>
              </a:solidFill>
            </a:endParaRPr>
          </a:p>
          <a:p>
            <a:r>
              <a:rPr lang="en-US" sz="2400" dirty="0">
                <a:solidFill>
                  <a:schemeClr val="bg2">
                    <a:lumMod val="75000"/>
                  </a:schemeClr>
                </a:solidFill>
              </a:rPr>
              <a:t>Create a deployment environment in AWS</a:t>
            </a:r>
          </a:p>
          <a:p>
            <a:r>
              <a:rPr lang="en-US" sz="2400" dirty="0">
                <a:solidFill>
                  <a:schemeClr val="bg2">
                    <a:lumMod val="75000"/>
                  </a:schemeClr>
                </a:solidFill>
              </a:rPr>
              <a:t>Deploy a SMART on </a:t>
            </a:r>
            <a:r>
              <a:rPr lang="en-US" sz="2400" dirty="0" err="1">
                <a:solidFill>
                  <a:schemeClr val="bg2">
                    <a:lumMod val="75000"/>
                  </a:schemeClr>
                </a:solidFill>
              </a:rPr>
              <a:t>FHIR</a:t>
            </a:r>
            <a:r>
              <a:rPr lang="en-US" sz="2400" dirty="0">
                <a:solidFill>
                  <a:schemeClr val="bg2">
                    <a:lumMod val="75000"/>
                  </a:schemeClr>
                </a:solidFill>
              </a:rPr>
              <a:t> application</a:t>
            </a:r>
          </a:p>
          <a:p>
            <a:r>
              <a:rPr lang="en-US" sz="2400" dirty="0">
                <a:solidFill>
                  <a:schemeClr val="bg2">
                    <a:lumMod val="75000"/>
                  </a:schemeClr>
                </a:solidFill>
              </a:rPr>
              <a:t>Manage published application availability </a:t>
            </a:r>
          </a:p>
        </p:txBody>
      </p:sp>
    </p:spTree>
    <p:extLst>
      <p:ext uri="{BB962C8B-B14F-4D97-AF65-F5344CB8AC3E}">
        <p14:creationId xmlns:p14="http://schemas.microsoft.com/office/powerpoint/2010/main" val="4128336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10</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1200329"/>
          </a:xfrm>
          <a:prstGeom prst="rect">
            <a:avLst/>
          </a:prstGeom>
          <a:noFill/>
        </p:spPr>
        <p:txBody>
          <a:bodyPr wrap="square">
            <a:spAutoFit/>
          </a:bodyPr>
          <a:lstStyle/>
          <a:p>
            <a:r>
              <a:rPr lang="en-US" sz="3600" dirty="0">
                <a:solidFill>
                  <a:schemeClr val="accent4">
                    <a:lumMod val="75000"/>
                  </a:schemeClr>
                </a:solidFill>
              </a:rPr>
              <a:t>Get the Windows Password: Screen 2 of 2</a:t>
            </a:r>
          </a:p>
          <a:p>
            <a:endParaRPr lang="en-US" sz="3600" dirty="0">
              <a:solidFill>
                <a:schemeClr val="accent4">
                  <a:lumMod val="75000"/>
                </a:schemeClr>
              </a:solidFill>
            </a:endParaRPr>
          </a:p>
        </p:txBody>
      </p:sp>
      <p:sp>
        <p:nvSpPr>
          <p:cNvPr id="8" name="Rectangle 7">
            <a:extLst>
              <a:ext uri="{FF2B5EF4-FFF2-40B4-BE49-F238E27FC236}">
                <a16:creationId xmlns:a16="http://schemas.microsoft.com/office/drawing/2014/main" id="{0F42F0A1-8E79-369B-1BF2-603BDA2CA6EC}"/>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C62AE76-2E9D-9D52-7CAF-8A22B5BB9F25}"/>
              </a:ext>
            </a:extLst>
          </p:cNvPr>
          <p:cNvPicPr>
            <a:picLocks noChangeAspect="1"/>
          </p:cNvPicPr>
          <p:nvPr/>
        </p:nvPicPr>
        <p:blipFill>
          <a:blip r:embed="rId3"/>
          <a:stretch>
            <a:fillRect/>
          </a:stretch>
        </p:blipFill>
        <p:spPr>
          <a:xfrm>
            <a:off x="1409700" y="844936"/>
            <a:ext cx="9372600" cy="5841528"/>
          </a:xfrm>
          <a:prstGeom prst="rect">
            <a:avLst/>
          </a:prstGeom>
        </p:spPr>
      </p:pic>
    </p:spTree>
    <p:extLst>
      <p:ext uri="{BB962C8B-B14F-4D97-AF65-F5344CB8AC3E}">
        <p14:creationId xmlns:p14="http://schemas.microsoft.com/office/powerpoint/2010/main" val="233927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11</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Part 2: Provision your new EC2 host</a:t>
            </a:r>
          </a:p>
        </p:txBody>
      </p:sp>
      <p:sp>
        <p:nvSpPr>
          <p:cNvPr id="4" name="Rectangle 3">
            <a:extLst>
              <a:ext uri="{FF2B5EF4-FFF2-40B4-BE49-F238E27FC236}">
                <a16:creationId xmlns:a16="http://schemas.microsoft.com/office/drawing/2014/main" id="{B1FF94B2-3DCD-AA63-29A3-30563208A499}"/>
              </a:ext>
            </a:extLst>
          </p:cNvPr>
          <p:cNvSpPr/>
          <p:nvPr/>
        </p:nvSpPr>
        <p:spPr>
          <a:xfrm>
            <a:off x="0" y="5943600"/>
            <a:ext cx="12192000"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753448"/>
            <a:ext cx="10820400" cy="5632311"/>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65000"/>
                    <a:lumOff val="35000"/>
                  </a:schemeClr>
                </a:solidFill>
              </a:rPr>
              <a:t>In this section we will describe how to provision your new EC2 server to host a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a:t>
            </a:r>
          </a:p>
          <a:p>
            <a:pPr marL="342900" indent="-342900">
              <a:buFont typeface="Arial" panose="020B0604020202020204" pitchFamily="34" charset="0"/>
              <a:buChar char="•"/>
            </a:pPr>
            <a:r>
              <a:rPr lang="en-US" sz="2400" dirty="0">
                <a:solidFill>
                  <a:schemeClr val="tx1">
                    <a:lumMod val="65000"/>
                    <a:lumOff val="35000"/>
                  </a:schemeClr>
                </a:solidFill>
              </a:rPr>
              <a:t>We will be using an install package called _YES (</a:t>
            </a:r>
            <a:r>
              <a:rPr lang="en-US" sz="2400" dirty="0" err="1">
                <a:solidFill>
                  <a:schemeClr val="tx1">
                    <a:lumMod val="65000"/>
                    <a:lumOff val="35000"/>
                  </a:schemeClr>
                </a:solidFill>
              </a:rPr>
              <a:t>Yaorma</a:t>
            </a:r>
            <a:r>
              <a:rPr lang="en-US" sz="2400" dirty="0">
                <a:solidFill>
                  <a:schemeClr val="tx1">
                    <a:lumMod val="65000"/>
                    <a:lumOff val="35000"/>
                  </a:schemeClr>
                </a:solidFill>
              </a:rPr>
              <a:t> Eclipse Setup)  </a:t>
            </a:r>
          </a:p>
          <a:p>
            <a:pPr marL="800100" lvl="1" indent="-342900">
              <a:buFont typeface="Arial" panose="020B0604020202020204" pitchFamily="34" charset="0"/>
              <a:buChar char="•"/>
            </a:pPr>
            <a:r>
              <a:rPr lang="en-US" sz="2400" dirty="0">
                <a:solidFill>
                  <a:schemeClr val="tx1">
                    <a:lumMod val="65000"/>
                    <a:lumOff val="35000"/>
                  </a:schemeClr>
                </a:solidFill>
              </a:rPr>
              <a:t>_YES is a </a:t>
            </a:r>
            <a:r>
              <a:rPr lang="en-US" sz="2400" dirty="0" err="1">
                <a:solidFill>
                  <a:schemeClr val="tx1">
                    <a:lumMod val="65000"/>
                    <a:lumOff val="35000"/>
                  </a:schemeClr>
                </a:solidFill>
              </a:rPr>
              <a:t>NSIS</a:t>
            </a:r>
            <a:r>
              <a:rPr lang="en-US" sz="2400" dirty="0">
                <a:solidFill>
                  <a:schemeClr val="tx1">
                    <a:lumMod val="65000"/>
                    <a:lumOff val="35000"/>
                  </a:schemeClr>
                </a:solidFill>
              </a:rPr>
              <a:t> Windows Installer</a:t>
            </a:r>
          </a:p>
          <a:p>
            <a:pPr marL="800100" lvl="1" indent="-342900">
              <a:buFont typeface="Arial" panose="020B0604020202020204" pitchFamily="34" charset="0"/>
              <a:buChar char="•"/>
            </a:pPr>
            <a:r>
              <a:rPr lang="en-US" sz="2400" dirty="0">
                <a:solidFill>
                  <a:schemeClr val="tx1">
                    <a:lumMod val="65000"/>
                    <a:lumOff val="35000"/>
                  </a:schemeClr>
                </a:solidFill>
              </a:rPr>
              <a:t>This package provides an install for a complete Eclipse development environment and encapsulates all of the tools used for this including a Git client, Maven, Java, Eclipse, </a:t>
            </a:r>
            <a:r>
              <a:rPr lang="en-US" sz="2400" dirty="0" err="1">
                <a:solidFill>
                  <a:schemeClr val="tx1">
                    <a:lumMod val="65000"/>
                    <a:lumOff val="35000"/>
                  </a:schemeClr>
                </a:solidFill>
              </a:rPr>
              <a:t>Wildfly</a:t>
            </a:r>
            <a:r>
              <a:rPr lang="en-US" sz="2400" dirty="0">
                <a:solidFill>
                  <a:schemeClr val="tx1">
                    <a:lumMod val="65000"/>
                    <a:lumOff val="35000"/>
                  </a:schemeClr>
                </a:solidFill>
              </a:rPr>
              <a:t>, etc. The installer will also set environment variables to enable use of these tools at the command line (e.g. </a:t>
            </a:r>
            <a:r>
              <a:rPr lang="en-US" sz="2400" dirty="0" err="1">
                <a:solidFill>
                  <a:schemeClr val="tx1">
                    <a:lumMod val="65000"/>
                    <a:lumOff val="35000"/>
                  </a:schemeClr>
                </a:solidFill>
              </a:rPr>
              <a:t>JAVA_HOME</a:t>
            </a:r>
            <a:r>
              <a:rPr lang="en-US" sz="2400" dirty="0">
                <a:solidFill>
                  <a:schemeClr val="tx1">
                    <a:lumMod val="65000"/>
                    <a:lumOff val="35000"/>
                  </a:schemeClr>
                </a:solidFill>
              </a:rPr>
              <a:t> and Path environment variables)</a:t>
            </a:r>
          </a:p>
          <a:p>
            <a:pPr marL="800100" lvl="1" indent="-342900">
              <a:buFont typeface="Arial" panose="020B0604020202020204" pitchFamily="34" charset="0"/>
              <a:buChar char="•"/>
            </a:pPr>
            <a:r>
              <a:rPr lang="en-US" sz="2400" dirty="0">
                <a:solidFill>
                  <a:schemeClr val="tx1">
                    <a:lumMod val="65000"/>
                    <a:lumOff val="35000"/>
                  </a:schemeClr>
                </a:solidFill>
              </a:rPr>
              <a:t>Documentation for _YES is available at </a:t>
            </a:r>
            <a:r>
              <a:rPr lang="en-US" sz="2400" dirty="0">
                <a:solidFill>
                  <a:schemeClr val="tx1">
                    <a:lumMod val="65000"/>
                    <a:lumOff val="35000"/>
                  </a:schemeClr>
                </a:solidFill>
                <a:hlinkClick r:id="rId3"/>
              </a:rPr>
              <a:t>https://nachc-cad.github.io/fhir-to-omop/pages/navbar/how-tos/developer-how-tos/install-eclipse-yes/InstallEclipseYes.html</a:t>
            </a:r>
            <a:r>
              <a:rPr lang="en-US" sz="2400" dirty="0">
                <a:solidFill>
                  <a:schemeClr val="tx1">
                    <a:lumMod val="65000"/>
                    <a:lumOff val="35000"/>
                  </a:schemeClr>
                </a:solidFill>
              </a:rPr>
              <a:t> </a:t>
            </a:r>
          </a:p>
          <a:p>
            <a:pPr marL="800100" lvl="1" indent="-342900">
              <a:buFont typeface="Arial" panose="020B0604020202020204" pitchFamily="34" charset="0"/>
              <a:buChar char="•"/>
            </a:pPr>
            <a:r>
              <a:rPr lang="en-US" sz="2400" dirty="0">
                <a:solidFill>
                  <a:schemeClr val="tx1">
                    <a:lumMod val="65000"/>
                    <a:lumOff val="35000"/>
                  </a:schemeClr>
                </a:solidFill>
              </a:rPr>
              <a:t>The _YES installer can be downloaded from </a:t>
            </a:r>
            <a:r>
              <a:rPr lang="en-US" sz="2400" dirty="0">
                <a:solidFill>
                  <a:schemeClr val="tx1">
                    <a:lumMod val="65000"/>
                    <a:lumOff val="35000"/>
                  </a:schemeClr>
                </a:solidFill>
                <a:hlinkClick r:id="rId4"/>
              </a:rPr>
              <a:t>https://drive.google.com/drive/folders/1txmjzHY4B-W0A5VkdF3soBLWNKqoChwS</a:t>
            </a:r>
            <a:r>
              <a:rPr lang="en-US" sz="2400" dirty="0">
                <a:solidFill>
                  <a:schemeClr val="tx1">
                    <a:lumMod val="65000"/>
                    <a:lumOff val="35000"/>
                  </a:schemeClr>
                </a:solidFill>
              </a:rPr>
              <a:t> </a:t>
            </a:r>
          </a:p>
        </p:txBody>
      </p:sp>
    </p:spTree>
    <p:extLst>
      <p:ext uri="{BB962C8B-B14F-4D97-AF65-F5344CB8AC3E}">
        <p14:creationId xmlns:p14="http://schemas.microsoft.com/office/powerpoint/2010/main" val="194920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12</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Connect to your new server using RDP</a:t>
            </a:r>
          </a:p>
        </p:txBody>
      </p:sp>
      <p:pic>
        <p:nvPicPr>
          <p:cNvPr id="7" name="Picture 6">
            <a:extLst>
              <a:ext uri="{FF2B5EF4-FFF2-40B4-BE49-F238E27FC236}">
                <a16:creationId xmlns:a16="http://schemas.microsoft.com/office/drawing/2014/main" id="{0942D460-8119-CB20-A6E3-38287E7957C7}"/>
              </a:ext>
            </a:extLst>
          </p:cNvPr>
          <p:cNvPicPr>
            <a:picLocks noChangeAspect="1"/>
          </p:cNvPicPr>
          <p:nvPr/>
        </p:nvPicPr>
        <p:blipFill>
          <a:blip r:embed="rId3"/>
          <a:stretch>
            <a:fillRect/>
          </a:stretch>
        </p:blipFill>
        <p:spPr>
          <a:xfrm>
            <a:off x="6705600" y="1186664"/>
            <a:ext cx="4486275" cy="4648200"/>
          </a:xfrm>
          <a:prstGeom prst="rect">
            <a:avLst/>
          </a:prstGeom>
        </p:spPr>
      </p:pic>
      <p:pic>
        <p:nvPicPr>
          <p:cNvPr id="9" name="Picture 8">
            <a:extLst>
              <a:ext uri="{FF2B5EF4-FFF2-40B4-BE49-F238E27FC236}">
                <a16:creationId xmlns:a16="http://schemas.microsoft.com/office/drawing/2014/main" id="{F1F247B4-3571-7231-6485-D0A346222EFB}"/>
              </a:ext>
            </a:extLst>
          </p:cNvPr>
          <p:cNvPicPr>
            <a:picLocks noChangeAspect="1"/>
          </p:cNvPicPr>
          <p:nvPr/>
        </p:nvPicPr>
        <p:blipFill>
          <a:blip r:embed="rId4"/>
          <a:stretch>
            <a:fillRect/>
          </a:stretch>
        </p:blipFill>
        <p:spPr>
          <a:xfrm>
            <a:off x="724535" y="1186664"/>
            <a:ext cx="5133340" cy="3276600"/>
          </a:xfrm>
          <a:prstGeom prst="rect">
            <a:avLst/>
          </a:prstGeom>
        </p:spPr>
      </p:pic>
    </p:spTree>
    <p:extLst>
      <p:ext uri="{BB962C8B-B14F-4D97-AF65-F5344CB8AC3E}">
        <p14:creationId xmlns:p14="http://schemas.microsoft.com/office/powerpoint/2010/main" val="756415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13</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Download _YES</a:t>
            </a:r>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800976"/>
            <a:ext cx="10820400" cy="830997"/>
          </a:xfrm>
          <a:prstGeom prst="rect">
            <a:avLst/>
          </a:prstGeom>
          <a:noFill/>
        </p:spPr>
        <p:txBody>
          <a:bodyPr wrap="square">
            <a:spAutoFit/>
          </a:bodyPr>
          <a:lstStyle/>
          <a:p>
            <a:r>
              <a:rPr lang="en-US" sz="2400" dirty="0">
                <a:solidFill>
                  <a:schemeClr val="tx1">
                    <a:lumMod val="65000"/>
                    <a:lumOff val="35000"/>
                  </a:schemeClr>
                </a:solidFill>
              </a:rPr>
              <a:t>From your new EC2 instance, download the _YES installer by clicking the down arrow shown in the image shown here</a:t>
            </a:r>
          </a:p>
        </p:txBody>
      </p:sp>
      <p:sp>
        <p:nvSpPr>
          <p:cNvPr id="8" name="Rectangle 7">
            <a:extLst>
              <a:ext uri="{FF2B5EF4-FFF2-40B4-BE49-F238E27FC236}">
                <a16:creationId xmlns:a16="http://schemas.microsoft.com/office/drawing/2014/main" id="{E099649C-AAA7-201D-4553-DA9C283678D2}"/>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729DEA-EEEE-CB55-21A1-885D6AFD0C8C}"/>
              </a:ext>
            </a:extLst>
          </p:cNvPr>
          <p:cNvPicPr>
            <a:picLocks noChangeAspect="1"/>
          </p:cNvPicPr>
          <p:nvPr/>
        </p:nvPicPr>
        <p:blipFill>
          <a:blip r:embed="rId3"/>
          <a:stretch>
            <a:fillRect/>
          </a:stretch>
        </p:blipFill>
        <p:spPr>
          <a:xfrm>
            <a:off x="723424" y="1684899"/>
            <a:ext cx="10440352" cy="5071382"/>
          </a:xfrm>
          <a:prstGeom prst="rect">
            <a:avLst/>
          </a:prstGeom>
        </p:spPr>
      </p:pic>
    </p:spTree>
    <p:extLst>
      <p:ext uri="{BB962C8B-B14F-4D97-AF65-F5344CB8AC3E}">
        <p14:creationId xmlns:p14="http://schemas.microsoft.com/office/powerpoint/2010/main" val="69793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14</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Run the _YES Installer as Administrator</a:t>
            </a:r>
          </a:p>
        </p:txBody>
      </p:sp>
      <p:sp>
        <p:nvSpPr>
          <p:cNvPr id="8" name="Rectangle 7">
            <a:extLst>
              <a:ext uri="{FF2B5EF4-FFF2-40B4-BE49-F238E27FC236}">
                <a16:creationId xmlns:a16="http://schemas.microsoft.com/office/drawing/2014/main" id="{32FA345D-7874-36C2-23AE-AF5A68BF869A}"/>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A3DB40-CEC8-DE95-AC8D-5F048E5BBB66}"/>
              </a:ext>
            </a:extLst>
          </p:cNvPr>
          <p:cNvPicPr>
            <a:picLocks noChangeAspect="1"/>
          </p:cNvPicPr>
          <p:nvPr/>
        </p:nvPicPr>
        <p:blipFill>
          <a:blip r:embed="rId3"/>
          <a:stretch>
            <a:fillRect/>
          </a:stretch>
        </p:blipFill>
        <p:spPr>
          <a:xfrm>
            <a:off x="1066800" y="782857"/>
            <a:ext cx="10058400" cy="5073706"/>
          </a:xfrm>
          <a:prstGeom prst="rect">
            <a:avLst/>
          </a:prstGeom>
        </p:spPr>
      </p:pic>
      <p:sp>
        <p:nvSpPr>
          <p:cNvPr id="9" name="TextBox 8">
            <a:extLst>
              <a:ext uri="{FF2B5EF4-FFF2-40B4-BE49-F238E27FC236}">
                <a16:creationId xmlns:a16="http://schemas.microsoft.com/office/drawing/2014/main" id="{0E8F3212-A22D-1A22-4E9E-43C644894B29}"/>
              </a:ext>
            </a:extLst>
          </p:cNvPr>
          <p:cNvSpPr txBox="1"/>
          <p:nvPr/>
        </p:nvSpPr>
        <p:spPr>
          <a:xfrm>
            <a:off x="533400" y="6075143"/>
            <a:ext cx="10820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Run the _YES installer by right clicking on the downloaded file and selecting “Run as Administrator”</a:t>
            </a:r>
          </a:p>
          <a:p>
            <a:pPr marL="285750" indent="-285750">
              <a:buFont typeface="Arial" panose="020B0604020202020204" pitchFamily="34" charset="0"/>
              <a:buChar char="•"/>
            </a:pPr>
            <a:r>
              <a:rPr lang="en-US" dirty="0"/>
              <a:t>Accept the default settings and click Install</a:t>
            </a:r>
          </a:p>
        </p:txBody>
      </p:sp>
    </p:spTree>
    <p:extLst>
      <p:ext uri="{BB962C8B-B14F-4D97-AF65-F5344CB8AC3E}">
        <p14:creationId xmlns:p14="http://schemas.microsoft.com/office/powerpoint/2010/main" val="1536643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15</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0" y="120313"/>
            <a:ext cx="10363200" cy="646331"/>
          </a:xfrm>
          <a:prstGeom prst="rect">
            <a:avLst/>
          </a:prstGeom>
          <a:noFill/>
        </p:spPr>
        <p:txBody>
          <a:bodyPr wrap="square">
            <a:spAutoFit/>
          </a:bodyPr>
          <a:lstStyle/>
          <a:p>
            <a:r>
              <a:rPr lang="en-US" sz="3600" dirty="0">
                <a:solidFill>
                  <a:schemeClr val="accent4">
                    <a:lumMod val="75000"/>
                  </a:schemeClr>
                </a:solidFill>
              </a:rPr>
              <a:t>Bug fix </a:t>
            </a:r>
            <a:r>
              <a:rPr lang="en-US" sz="3600" dirty="0">
                <a:solidFill>
                  <a:schemeClr val="accent4">
                    <a:lumMod val="75000"/>
                  </a:schemeClr>
                </a:solidFill>
                <a:sym typeface="Wingdings" panose="05000000000000000000" pitchFamily="2" charset="2"/>
              </a:rPr>
              <a:t></a:t>
            </a:r>
            <a:endParaRPr lang="en-US" sz="3600" dirty="0">
              <a:solidFill>
                <a:schemeClr val="accent4">
                  <a:lumMod val="75000"/>
                </a:schemeClr>
              </a:solidFill>
            </a:endParaRPr>
          </a:p>
        </p:txBody>
      </p:sp>
      <p:sp>
        <p:nvSpPr>
          <p:cNvPr id="8" name="Rectangle 7">
            <a:extLst>
              <a:ext uri="{FF2B5EF4-FFF2-40B4-BE49-F238E27FC236}">
                <a16:creationId xmlns:a16="http://schemas.microsoft.com/office/drawing/2014/main" id="{32FA345D-7874-36C2-23AE-AF5A68BF869A}"/>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E8F3212-A22D-1A22-4E9E-43C644894B29}"/>
              </a:ext>
            </a:extLst>
          </p:cNvPr>
          <p:cNvSpPr txBox="1"/>
          <p:nvPr/>
        </p:nvSpPr>
        <p:spPr>
          <a:xfrm>
            <a:off x="32950" y="791095"/>
            <a:ext cx="431044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For some unknown reason, the </a:t>
            </a:r>
            <a:r>
              <a:rPr lang="en-US" dirty="0" err="1"/>
              <a:t>JAVA_VERSION</a:t>
            </a:r>
            <a:r>
              <a:rPr lang="en-US" dirty="0"/>
              <a:t> environment variable is not resolved in the Path environment variable on some EC2 Windows servers.  </a:t>
            </a:r>
          </a:p>
          <a:p>
            <a:pPr marL="285750" indent="-285750">
              <a:buFont typeface="Arial" panose="020B0604020202020204" pitchFamily="34" charset="0"/>
              <a:buChar char="•"/>
            </a:pPr>
            <a:r>
              <a:rPr lang="en-US" dirty="0"/>
              <a:t>You’ll need to go in and replace the %</a:t>
            </a:r>
            <a:r>
              <a:rPr lang="en-US" dirty="0" err="1"/>
              <a:t>JAVA_VERSION</a:t>
            </a:r>
            <a:r>
              <a:rPr lang="en-US" dirty="0"/>
              <a:t>% entry in the path with the actual value in the %</a:t>
            </a:r>
            <a:r>
              <a:rPr lang="en-US" dirty="0" err="1"/>
              <a:t>JAVA_VERSION</a:t>
            </a:r>
            <a:r>
              <a:rPr lang="en-US" dirty="0"/>
              <a:t>% environment variable</a:t>
            </a:r>
          </a:p>
          <a:p>
            <a:pPr marL="285750" indent="-285750">
              <a:buFont typeface="Arial" panose="020B0604020202020204" pitchFamily="34" charset="0"/>
              <a:buChar char="•"/>
            </a:pPr>
            <a:r>
              <a:rPr lang="en-US" dirty="0"/>
              <a:t>C:\_YES\tools\java\jdk-11.0.11\bin</a:t>
            </a:r>
          </a:p>
          <a:p>
            <a:pPr marL="285750" indent="-285750">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FDA2BCD7-33D6-686A-242D-0F5BEF72E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316" y="128286"/>
            <a:ext cx="7543800" cy="663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04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16</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Confirmation of environment</a:t>
            </a:r>
          </a:p>
        </p:txBody>
      </p:sp>
      <p:sp>
        <p:nvSpPr>
          <p:cNvPr id="8" name="Rectangle 7">
            <a:extLst>
              <a:ext uri="{FF2B5EF4-FFF2-40B4-BE49-F238E27FC236}">
                <a16:creationId xmlns:a16="http://schemas.microsoft.com/office/drawing/2014/main" id="{B8FEC4CB-3444-B50B-0382-C0C17946E206}"/>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A61F342-F34D-9AFE-FBF3-F0638DB68C43}"/>
              </a:ext>
            </a:extLst>
          </p:cNvPr>
          <p:cNvPicPr>
            <a:picLocks noChangeAspect="1"/>
          </p:cNvPicPr>
          <p:nvPr/>
        </p:nvPicPr>
        <p:blipFill>
          <a:blip r:embed="rId3"/>
          <a:stretch>
            <a:fillRect/>
          </a:stretch>
        </p:blipFill>
        <p:spPr>
          <a:xfrm>
            <a:off x="1143000" y="828600"/>
            <a:ext cx="9906000" cy="5038800"/>
          </a:xfrm>
          <a:prstGeom prst="rect">
            <a:avLst/>
          </a:prstGeom>
        </p:spPr>
      </p:pic>
      <p:sp>
        <p:nvSpPr>
          <p:cNvPr id="9" name="TextBox 8">
            <a:extLst>
              <a:ext uri="{FF2B5EF4-FFF2-40B4-BE49-F238E27FC236}">
                <a16:creationId xmlns:a16="http://schemas.microsoft.com/office/drawing/2014/main" id="{02B36BAF-1311-0B01-3262-FE20F5AAB2AC}"/>
              </a:ext>
            </a:extLst>
          </p:cNvPr>
          <p:cNvSpPr txBox="1"/>
          <p:nvPr/>
        </p:nvSpPr>
        <p:spPr>
          <a:xfrm>
            <a:off x="228600" y="5988947"/>
            <a:ext cx="11734800" cy="646331"/>
          </a:xfrm>
          <a:prstGeom prst="rect">
            <a:avLst/>
          </a:prstGeom>
          <a:noFill/>
        </p:spPr>
        <p:txBody>
          <a:bodyPr wrap="square" rtlCol="0">
            <a:spAutoFit/>
          </a:bodyPr>
          <a:lstStyle/>
          <a:p>
            <a:r>
              <a:rPr lang="en-US" dirty="0"/>
              <a:t>We should now have all of the tools we need including a Git client, Maven (</a:t>
            </a:r>
            <a:r>
              <a:rPr lang="en-US" dirty="0" err="1"/>
              <a:t>MVN</a:t>
            </a:r>
            <a:r>
              <a:rPr lang="en-US" dirty="0"/>
              <a:t>), Java 11, and </a:t>
            </a:r>
            <a:r>
              <a:rPr lang="en-US" dirty="0" err="1"/>
              <a:t>Wildfly</a:t>
            </a:r>
            <a:endParaRPr lang="en-US" dirty="0"/>
          </a:p>
          <a:p>
            <a:pPr marL="285750" indent="-285750">
              <a:buFont typeface="Arial" panose="020B0604020202020204" pitchFamily="34" charset="0"/>
              <a:buChar char="•"/>
            </a:pPr>
            <a:r>
              <a:rPr lang="en-US" dirty="0"/>
              <a:t>We can confirm the Java, </a:t>
            </a:r>
            <a:r>
              <a:rPr lang="en-US" dirty="0" err="1"/>
              <a:t>MVN</a:t>
            </a:r>
            <a:r>
              <a:rPr lang="en-US" dirty="0"/>
              <a:t>, and git installs in a new </a:t>
            </a:r>
            <a:r>
              <a:rPr lang="en-US" dirty="0" err="1"/>
              <a:t>cmd</a:t>
            </a:r>
            <a:r>
              <a:rPr lang="en-US" dirty="0"/>
              <a:t> window as shown above</a:t>
            </a:r>
          </a:p>
        </p:txBody>
      </p:sp>
    </p:spTree>
    <p:extLst>
      <p:ext uri="{BB962C8B-B14F-4D97-AF65-F5344CB8AC3E}">
        <p14:creationId xmlns:p14="http://schemas.microsoft.com/office/powerpoint/2010/main" val="4083974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17</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1200329"/>
          </a:xfrm>
          <a:prstGeom prst="rect">
            <a:avLst/>
          </a:prstGeom>
          <a:noFill/>
        </p:spPr>
        <p:txBody>
          <a:bodyPr wrap="square">
            <a:spAutoFit/>
          </a:bodyPr>
          <a:lstStyle/>
          <a:p>
            <a:r>
              <a:rPr lang="en-US" sz="3600" dirty="0">
                <a:solidFill>
                  <a:schemeClr val="accent4">
                    <a:lumMod val="75000"/>
                  </a:schemeClr>
                </a:solidFill>
              </a:rPr>
              <a:t>Part 3: Deploy our SMART on </a:t>
            </a:r>
            <a:r>
              <a:rPr lang="en-US" sz="3600" dirty="0" err="1">
                <a:solidFill>
                  <a:schemeClr val="accent4">
                    <a:lumMod val="75000"/>
                  </a:schemeClr>
                </a:solidFill>
              </a:rPr>
              <a:t>FHIR</a:t>
            </a:r>
            <a:r>
              <a:rPr lang="en-US" sz="3600" dirty="0">
                <a:solidFill>
                  <a:schemeClr val="accent4">
                    <a:lumMod val="75000"/>
                  </a:schemeClr>
                </a:solidFill>
              </a:rPr>
              <a:t> Application to </a:t>
            </a:r>
            <a:r>
              <a:rPr lang="en-US" sz="3600" dirty="0" err="1">
                <a:solidFill>
                  <a:schemeClr val="accent4">
                    <a:lumMod val="75000"/>
                  </a:schemeClr>
                </a:solidFill>
              </a:rPr>
              <a:t>Wildfly</a:t>
            </a:r>
            <a:endParaRPr lang="en-US" sz="3600" dirty="0">
              <a:solidFill>
                <a:schemeClr val="accent4">
                  <a:lumMod val="75000"/>
                </a:schemeClr>
              </a:solidFill>
            </a:endParaRPr>
          </a:p>
        </p:txBody>
      </p:sp>
      <p:sp>
        <p:nvSpPr>
          <p:cNvPr id="4" name="Rectangle 3">
            <a:extLst>
              <a:ext uri="{FF2B5EF4-FFF2-40B4-BE49-F238E27FC236}">
                <a16:creationId xmlns:a16="http://schemas.microsoft.com/office/drawing/2014/main" id="{B1FF94B2-3DCD-AA63-29A3-30563208A499}"/>
              </a:ext>
            </a:extLst>
          </p:cNvPr>
          <p:cNvSpPr/>
          <p:nvPr/>
        </p:nvSpPr>
        <p:spPr>
          <a:xfrm>
            <a:off x="0" y="5943600"/>
            <a:ext cx="12192000"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1579493"/>
            <a:ext cx="10820400"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65000"/>
                    <a:lumOff val="35000"/>
                  </a:schemeClr>
                </a:solidFill>
              </a:rPr>
              <a:t>In this section we will go through all of the steps to download, deploy, and run our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on </a:t>
            </a:r>
            <a:r>
              <a:rPr lang="en-US" sz="2400" dirty="0" err="1">
                <a:solidFill>
                  <a:schemeClr val="tx1">
                    <a:lumMod val="65000"/>
                    <a:lumOff val="35000"/>
                  </a:schemeClr>
                </a:solidFill>
              </a:rPr>
              <a:t>Wildfly</a:t>
            </a:r>
            <a:r>
              <a:rPr lang="en-US" sz="2400" dirty="0">
                <a:solidFill>
                  <a:schemeClr val="tx1">
                    <a:lumMod val="65000"/>
                    <a:lumOff val="35000"/>
                  </a:schemeClr>
                </a:solidFill>
              </a:rPr>
              <a:t> including the following</a:t>
            </a:r>
          </a:p>
          <a:p>
            <a:pPr marL="800100" lvl="1" indent="-342900">
              <a:buFont typeface="Arial" panose="020B0604020202020204" pitchFamily="34" charset="0"/>
              <a:buChar char="•"/>
            </a:pPr>
            <a:r>
              <a:rPr lang="en-US" sz="2400" dirty="0">
                <a:solidFill>
                  <a:schemeClr val="tx1">
                    <a:lumMod val="65000"/>
                    <a:lumOff val="35000"/>
                  </a:schemeClr>
                </a:solidFill>
              </a:rPr>
              <a:t>Download a published SMART on </a:t>
            </a:r>
            <a:r>
              <a:rPr lang="en-US" sz="2400" dirty="0" err="1">
                <a:solidFill>
                  <a:schemeClr val="tx1">
                    <a:lumMod val="65000"/>
                    <a:lumOff val="35000"/>
                  </a:schemeClr>
                </a:solidFill>
              </a:rPr>
              <a:t>FHIR</a:t>
            </a:r>
            <a:r>
              <a:rPr lang="en-US" sz="2400" dirty="0">
                <a:solidFill>
                  <a:schemeClr val="tx1">
                    <a:lumMod val="65000"/>
                    <a:lumOff val="35000"/>
                  </a:schemeClr>
                </a:solidFill>
              </a:rPr>
              <a:t> web application (our smart-on-</a:t>
            </a:r>
            <a:r>
              <a:rPr lang="en-US" sz="2400" dirty="0" err="1">
                <a:solidFill>
                  <a:schemeClr val="tx1">
                    <a:lumMod val="65000"/>
                    <a:lumOff val="35000"/>
                  </a:schemeClr>
                </a:solidFill>
              </a:rPr>
              <a:t>fhir</a:t>
            </a:r>
            <a:r>
              <a:rPr lang="en-US" sz="2400" dirty="0">
                <a:solidFill>
                  <a:schemeClr val="tx1">
                    <a:lumMod val="65000"/>
                    <a:lumOff val="35000"/>
                  </a:schemeClr>
                </a:solidFill>
              </a:rPr>
              <a:t>-examples application from previous exercises)</a:t>
            </a:r>
          </a:p>
          <a:p>
            <a:pPr marL="800100" lvl="1" indent="-342900">
              <a:buFont typeface="Arial" panose="020B0604020202020204" pitchFamily="34" charset="0"/>
              <a:buChar char="•"/>
            </a:pPr>
            <a:r>
              <a:rPr lang="en-US" sz="2400" dirty="0">
                <a:solidFill>
                  <a:schemeClr val="tx1">
                    <a:lumMod val="65000"/>
                    <a:lumOff val="35000"/>
                  </a:schemeClr>
                </a:solidFill>
              </a:rPr>
              <a:t>Create an Admin User for </a:t>
            </a:r>
            <a:r>
              <a:rPr lang="en-US" sz="2400" dirty="0" err="1">
                <a:solidFill>
                  <a:schemeClr val="tx1">
                    <a:lumMod val="65000"/>
                    <a:lumOff val="35000"/>
                  </a:schemeClr>
                </a:solidFill>
              </a:rPr>
              <a:t>Wildfly</a:t>
            </a:r>
            <a:endParaRPr lang="en-US" sz="2400" dirty="0">
              <a:solidFill>
                <a:schemeClr val="tx1">
                  <a:lumMod val="65000"/>
                  <a:lumOff val="35000"/>
                </a:schemeClr>
              </a:solidFill>
            </a:endParaRPr>
          </a:p>
          <a:p>
            <a:pPr marL="800100" lvl="1" indent="-342900">
              <a:buFont typeface="Arial" panose="020B0604020202020204" pitchFamily="34" charset="0"/>
              <a:buChar char="•"/>
            </a:pPr>
            <a:r>
              <a:rPr lang="en-US" sz="2400" dirty="0">
                <a:solidFill>
                  <a:schemeClr val="tx1">
                    <a:lumMod val="65000"/>
                    <a:lumOff val="35000"/>
                  </a:schemeClr>
                </a:solidFill>
              </a:rPr>
              <a:t>Deploy our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to our </a:t>
            </a:r>
            <a:r>
              <a:rPr lang="en-US" sz="2400" dirty="0" err="1">
                <a:solidFill>
                  <a:schemeClr val="tx1">
                    <a:lumMod val="65000"/>
                    <a:lumOff val="35000"/>
                  </a:schemeClr>
                </a:solidFill>
              </a:rPr>
              <a:t>Wildfly</a:t>
            </a:r>
            <a:r>
              <a:rPr lang="en-US" sz="2400" dirty="0">
                <a:solidFill>
                  <a:schemeClr val="tx1">
                    <a:lumMod val="65000"/>
                    <a:lumOff val="35000"/>
                  </a:schemeClr>
                </a:solidFill>
              </a:rPr>
              <a:t> instance</a:t>
            </a:r>
          </a:p>
          <a:p>
            <a:pPr marL="800100" lvl="1" indent="-342900">
              <a:buFont typeface="Arial" panose="020B0604020202020204" pitchFamily="34" charset="0"/>
              <a:buChar char="•"/>
            </a:pPr>
            <a:r>
              <a:rPr lang="en-US" sz="2400" dirty="0">
                <a:solidFill>
                  <a:schemeClr val="tx1">
                    <a:lumMod val="65000"/>
                    <a:lumOff val="35000"/>
                  </a:schemeClr>
                </a:solidFill>
              </a:rPr>
              <a:t>Confirm that the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is up and running and can be accessed from localhost</a:t>
            </a:r>
          </a:p>
        </p:txBody>
      </p:sp>
    </p:spTree>
    <p:extLst>
      <p:ext uri="{BB962C8B-B14F-4D97-AF65-F5344CB8AC3E}">
        <p14:creationId xmlns:p14="http://schemas.microsoft.com/office/powerpoint/2010/main" val="9904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18</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24597" y="151450"/>
            <a:ext cx="10363200" cy="646331"/>
          </a:xfrm>
          <a:prstGeom prst="rect">
            <a:avLst/>
          </a:prstGeom>
          <a:noFill/>
        </p:spPr>
        <p:txBody>
          <a:bodyPr wrap="square">
            <a:spAutoFit/>
          </a:bodyPr>
          <a:lstStyle/>
          <a:p>
            <a:r>
              <a:rPr lang="en-US" sz="3600" dirty="0">
                <a:solidFill>
                  <a:schemeClr val="accent4">
                    <a:lumMod val="75000"/>
                  </a:schemeClr>
                </a:solidFill>
              </a:rPr>
              <a:t>Download an existing SMART on </a:t>
            </a:r>
            <a:r>
              <a:rPr lang="en-US" sz="3600" dirty="0" err="1">
                <a:solidFill>
                  <a:schemeClr val="accent4">
                    <a:lumMod val="75000"/>
                  </a:schemeClr>
                </a:solidFill>
              </a:rPr>
              <a:t>FHIR</a:t>
            </a:r>
            <a:r>
              <a:rPr lang="en-US" sz="3600" dirty="0">
                <a:solidFill>
                  <a:schemeClr val="accent4">
                    <a:lumMod val="75000"/>
                  </a:schemeClr>
                </a:solidFill>
              </a:rPr>
              <a:t> Application</a:t>
            </a:r>
          </a:p>
        </p:txBody>
      </p:sp>
      <p:sp>
        <p:nvSpPr>
          <p:cNvPr id="5" name="TextBox 4">
            <a:extLst>
              <a:ext uri="{FF2B5EF4-FFF2-40B4-BE49-F238E27FC236}">
                <a16:creationId xmlns:a16="http://schemas.microsoft.com/office/drawing/2014/main" id="{4C9534DC-754B-C15D-CEDA-8B9A6F8A0571}"/>
              </a:ext>
            </a:extLst>
          </p:cNvPr>
          <p:cNvSpPr txBox="1"/>
          <p:nvPr/>
        </p:nvSpPr>
        <p:spPr>
          <a:xfrm>
            <a:off x="124597" y="837006"/>
            <a:ext cx="4047543"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65000"/>
                    <a:lumOff val="35000"/>
                  </a:schemeClr>
                </a:solidFill>
              </a:rPr>
              <a:t>For this exercise we will be using the smart-on-</a:t>
            </a:r>
            <a:r>
              <a:rPr lang="en-US" dirty="0" err="1">
                <a:solidFill>
                  <a:schemeClr val="tx1">
                    <a:lumMod val="65000"/>
                    <a:lumOff val="35000"/>
                  </a:schemeClr>
                </a:solidFill>
              </a:rPr>
              <a:t>fhir</a:t>
            </a:r>
            <a:r>
              <a:rPr lang="en-US" dirty="0">
                <a:solidFill>
                  <a:schemeClr val="tx1">
                    <a:lumMod val="65000"/>
                    <a:lumOff val="35000"/>
                  </a:schemeClr>
                </a:solidFill>
              </a:rPr>
              <a:t>-examples project</a:t>
            </a:r>
          </a:p>
          <a:p>
            <a:pPr marL="285750" indent="-285750">
              <a:buFont typeface="Arial" panose="020B0604020202020204" pitchFamily="34" charset="0"/>
              <a:buChar char="•"/>
            </a:pPr>
            <a:r>
              <a:rPr lang="en-US" dirty="0">
                <a:solidFill>
                  <a:schemeClr val="tx1">
                    <a:lumMod val="65000"/>
                    <a:lumOff val="35000"/>
                  </a:schemeClr>
                </a:solidFill>
              </a:rPr>
              <a:t>A war file for this application can be downloaded from the </a:t>
            </a:r>
            <a:r>
              <a:rPr lang="en-US" dirty="0" err="1">
                <a:solidFill>
                  <a:schemeClr val="tx1">
                    <a:lumMod val="65000"/>
                    <a:lumOff val="35000"/>
                  </a:schemeClr>
                </a:solidFill>
              </a:rPr>
              <a:t>url</a:t>
            </a:r>
            <a:r>
              <a:rPr lang="en-US" dirty="0">
                <a:solidFill>
                  <a:schemeClr val="tx1">
                    <a:lumMod val="65000"/>
                    <a:lumOff val="35000"/>
                  </a:schemeClr>
                </a:solidFill>
              </a:rPr>
              <a:t> below</a:t>
            </a:r>
          </a:p>
          <a:p>
            <a:pPr marL="285750" indent="-285750">
              <a:buFont typeface="Arial" panose="020B0604020202020204" pitchFamily="34" charset="0"/>
              <a:buChar char="•"/>
            </a:pPr>
            <a:r>
              <a:rPr lang="en-US" dirty="0">
                <a:hlinkClick r:id="rId3"/>
              </a:rPr>
              <a:t>Release v1.0.002 · NACHC-CAD/smart-on-</a:t>
            </a:r>
            <a:r>
              <a:rPr lang="en-US" dirty="0" err="1">
                <a:hlinkClick r:id="rId3"/>
              </a:rPr>
              <a:t>fhir</a:t>
            </a:r>
            <a:r>
              <a:rPr lang="en-US" dirty="0">
                <a:hlinkClick r:id="rId3"/>
              </a:rPr>
              <a:t>-examples (github.com)</a:t>
            </a:r>
            <a:endParaRPr lang="en-US" dirty="0">
              <a:solidFill>
                <a:schemeClr val="tx1">
                  <a:lumMod val="65000"/>
                  <a:lumOff val="35000"/>
                </a:schemeClr>
              </a:solidFill>
            </a:endParaRPr>
          </a:p>
        </p:txBody>
      </p:sp>
      <p:pic>
        <p:nvPicPr>
          <p:cNvPr id="9" name="Picture 8">
            <a:extLst>
              <a:ext uri="{FF2B5EF4-FFF2-40B4-BE49-F238E27FC236}">
                <a16:creationId xmlns:a16="http://schemas.microsoft.com/office/drawing/2014/main" id="{8DBFF946-D9A7-593F-09CD-3038FCEBD6FD}"/>
              </a:ext>
            </a:extLst>
          </p:cNvPr>
          <p:cNvPicPr>
            <a:picLocks noChangeAspect="1"/>
          </p:cNvPicPr>
          <p:nvPr/>
        </p:nvPicPr>
        <p:blipFill>
          <a:blip r:embed="rId4"/>
          <a:stretch>
            <a:fillRect/>
          </a:stretch>
        </p:blipFill>
        <p:spPr>
          <a:xfrm>
            <a:off x="4184497" y="837006"/>
            <a:ext cx="7941000" cy="5258994"/>
          </a:xfrm>
          <a:prstGeom prst="rect">
            <a:avLst/>
          </a:prstGeom>
        </p:spPr>
      </p:pic>
    </p:spTree>
    <p:extLst>
      <p:ext uri="{BB962C8B-B14F-4D97-AF65-F5344CB8AC3E}">
        <p14:creationId xmlns:p14="http://schemas.microsoft.com/office/powerpoint/2010/main" val="3772498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19</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0" y="228600"/>
            <a:ext cx="10363200" cy="646331"/>
          </a:xfrm>
          <a:prstGeom prst="rect">
            <a:avLst/>
          </a:prstGeom>
          <a:noFill/>
        </p:spPr>
        <p:txBody>
          <a:bodyPr wrap="square">
            <a:spAutoFit/>
          </a:bodyPr>
          <a:lstStyle/>
          <a:p>
            <a:r>
              <a:rPr lang="en-US" sz="3600" dirty="0">
                <a:solidFill>
                  <a:schemeClr val="accent4">
                    <a:lumMod val="75000"/>
                  </a:schemeClr>
                </a:solidFill>
              </a:rPr>
              <a:t>Create an Admin User for </a:t>
            </a:r>
            <a:r>
              <a:rPr lang="en-US" sz="3600" dirty="0" err="1">
                <a:solidFill>
                  <a:schemeClr val="accent4">
                    <a:lumMod val="75000"/>
                  </a:schemeClr>
                </a:solidFill>
              </a:rPr>
              <a:t>Wildfly</a:t>
            </a:r>
            <a:r>
              <a:rPr lang="en-US" sz="3600" dirty="0">
                <a:solidFill>
                  <a:schemeClr val="accent4">
                    <a:lumMod val="75000"/>
                  </a:schemeClr>
                </a:solidFill>
              </a:rPr>
              <a:t> on Your New Server</a:t>
            </a:r>
          </a:p>
        </p:txBody>
      </p:sp>
      <p:sp>
        <p:nvSpPr>
          <p:cNvPr id="5" name="TextBox 4">
            <a:extLst>
              <a:ext uri="{FF2B5EF4-FFF2-40B4-BE49-F238E27FC236}">
                <a16:creationId xmlns:a16="http://schemas.microsoft.com/office/drawing/2014/main" id="{4C9534DC-754B-C15D-CEDA-8B9A6F8A0571}"/>
              </a:ext>
            </a:extLst>
          </p:cNvPr>
          <p:cNvSpPr txBox="1"/>
          <p:nvPr/>
        </p:nvSpPr>
        <p:spPr>
          <a:xfrm>
            <a:off x="96795" y="1076991"/>
            <a:ext cx="3538151" cy="313932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65000"/>
                    <a:lumOff val="35000"/>
                  </a:schemeClr>
                </a:solidFill>
              </a:rPr>
              <a:t>Navigate to: C:\_YES\servers\wildfly\wildfly-26.1.1.Final\bin in a </a:t>
            </a:r>
            <a:r>
              <a:rPr lang="en-US" dirty="0" err="1">
                <a:solidFill>
                  <a:schemeClr val="tx1">
                    <a:lumMod val="65000"/>
                    <a:lumOff val="35000"/>
                  </a:schemeClr>
                </a:solidFill>
              </a:rPr>
              <a:t>cmd</a:t>
            </a:r>
            <a:r>
              <a:rPr lang="en-US" dirty="0">
                <a:solidFill>
                  <a:schemeClr val="tx1">
                    <a:lumMod val="65000"/>
                    <a:lumOff val="35000"/>
                  </a:schemeClr>
                </a:solidFill>
              </a:rPr>
              <a:t> prompt</a:t>
            </a:r>
          </a:p>
          <a:p>
            <a:pPr marL="285750" indent="-285750">
              <a:buFont typeface="Arial" panose="020B0604020202020204" pitchFamily="34" charset="0"/>
              <a:buChar char="•"/>
            </a:pPr>
            <a:r>
              <a:rPr lang="en-US" dirty="0">
                <a:solidFill>
                  <a:schemeClr val="tx1">
                    <a:lumMod val="65000"/>
                    <a:lumOff val="35000"/>
                  </a:schemeClr>
                </a:solidFill>
              </a:rPr>
              <a:t>Run add-user.bat</a:t>
            </a:r>
          </a:p>
          <a:p>
            <a:pPr marL="285750" indent="-285750">
              <a:buFont typeface="Arial" panose="020B0604020202020204" pitchFamily="34" charset="0"/>
              <a:buChar char="•"/>
            </a:pPr>
            <a:r>
              <a:rPr lang="en-US" dirty="0">
                <a:solidFill>
                  <a:schemeClr val="tx1">
                    <a:lumMod val="65000"/>
                    <a:lumOff val="35000"/>
                  </a:schemeClr>
                </a:solidFill>
              </a:rPr>
              <a:t>User type is “a”</a:t>
            </a:r>
          </a:p>
          <a:p>
            <a:pPr marL="285750" indent="-285750">
              <a:buFont typeface="Arial" panose="020B0604020202020204" pitchFamily="34" charset="0"/>
              <a:buChar char="•"/>
            </a:pPr>
            <a:r>
              <a:rPr lang="en-US" dirty="0">
                <a:solidFill>
                  <a:schemeClr val="tx1">
                    <a:lumMod val="65000"/>
                    <a:lumOff val="35000"/>
                  </a:schemeClr>
                </a:solidFill>
              </a:rPr>
              <a:t>Enter a username</a:t>
            </a:r>
          </a:p>
          <a:p>
            <a:pPr marL="285750" indent="-285750">
              <a:buFont typeface="Arial" panose="020B0604020202020204" pitchFamily="34" charset="0"/>
              <a:buChar char="•"/>
            </a:pPr>
            <a:r>
              <a:rPr lang="en-US" dirty="0">
                <a:solidFill>
                  <a:schemeClr val="tx1">
                    <a:lumMod val="65000"/>
                    <a:lumOff val="35000"/>
                  </a:schemeClr>
                </a:solidFill>
              </a:rPr>
              <a:t>Enter and re-enter a password</a:t>
            </a:r>
          </a:p>
          <a:p>
            <a:pPr marL="285750" indent="-285750">
              <a:buFont typeface="Arial" panose="020B0604020202020204" pitchFamily="34" charset="0"/>
              <a:buChar char="•"/>
            </a:pPr>
            <a:r>
              <a:rPr lang="en-US" dirty="0">
                <a:solidFill>
                  <a:schemeClr val="tx1">
                    <a:lumMod val="65000"/>
                    <a:lumOff val="35000"/>
                  </a:schemeClr>
                </a:solidFill>
              </a:rPr>
              <a:t>Groups can remain blank</a:t>
            </a:r>
          </a:p>
          <a:p>
            <a:pPr marL="285750" indent="-285750">
              <a:buFont typeface="Arial" panose="020B0604020202020204" pitchFamily="34" charset="0"/>
              <a:buChar char="•"/>
            </a:pPr>
            <a:r>
              <a:rPr lang="en-US" dirty="0">
                <a:solidFill>
                  <a:schemeClr val="tx1">
                    <a:lumMod val="65000"/>
                    <a:lumOff val="35000"/>
                  </a:schemeClr>
                </a:solidFill>
              </a:rPr>
              <a:t>No need to connect to another AS process</a:t>
            </a:r>
          </a:p>
          <a:p>
            <a:endParaRPr lang="en-US" dirty="0">
              <a:solidFill>
                <a:schemeClr val="tx1">
                  <a:lumMod val="65000"/>
                  <a:lumOff val="35000"/>
                </a:schemeClr>
              </a:solidFill>
            </a:endParaRPr>
          </a:p>
        </p:txBody>
      </p:sp>
      <p:pic>
        <p:nvPicPr>
          <p:cNvPr id="7" name="Picture 6">
            <a:extLst>
              <a:ext uri="{FF2B5EF4-FFF2-40B4-BE49-F238E27FC236}">
                <a16:creationId xmlns:a16="http://schemas.microsoft.com/office/drawing/2014/main" id="{CFF9F657-B9D9-763C-BEB2-50DCE883B598}"/>
              </a:ext>
            </a:extLst>
          </p:cNvPr>
          <p:cNvPicPr>
            <a:picLocks noChangeAspect="1"/>
          </p:cNvPicPr>
          <p:nvPr/>
        </p:nvPicPr>
        <p:blipFill>
          <a:blip r:embed="rId3"/>
          <a:stretch>
            <a:fillRect/>
          </a:stretch>
        </p:blipFill>
        <p:spPr>
          <a:xfrm>
            <a:off x="3634946" y="1076991"/>
            <a:ext cx="8458200" cy="5644484"/>
          </a:xfrm>
          <a:prstGeom prst="rect">
            <a:avLst/>
          </a:prstGeom>
        </p:spPr>
      </p:pic>
    </p:spTree>
    <p:extLst>
      <p:ext uri="{BB962C8B-B14F-4D97-AF65-F5344CB8AC3E}">
        <p14:creationId xmlns:p14="http://schemas.microsoft.com/office/powerpoint/2010/main" val="117312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646331"/>
          </a:xfrm>
          <a:prstGeom prst="rect">
            <a:avLst/>
          </a:prstGeom>
          <a:noFill/>
        </p:spPr>
        <p:txBody>
          <a:bodyPr wrap="square">
            <a:spAutoFit/>
          </a:bodyPr>
          <a:lstStyle/>
          <a:p>
            <a:r>
              <a:rPr lang="en-US" sz="3600" dirty="0">
                <a:solidFill>
                  <a:schemeClr val="accent4">
                    <a:lumMod val="75000"/>
                  </a:schemeClr>
                </a:solidFill>
              </a:rPr>
              <a:t>Most of the Concepts We Will Discuss Are Trademarked</a:t>
            </a:r>
            <a:endParaRPr lang="en-US" sz="2800" baseline="0" dirty="0">
              <a:solidFill>
                <a:schemeClr val="accent4">
                  <a:lumMod val="75000"/>
                </a:schemeClr>
              </a:solidFill>
            </a:endParaRPr>
          </a:p>
        </p:txBody>
      </p:sp>
      <p:pic>
        <p:nvPicPr>
          <p:cNvPr id="13" name="Picture 12">
            <a:extLst>
              <a:ext uri="{FF2B5EF4-FFF2-40B4-BE49-F238E27FC236}">
                <a16:creationId xmlns:a16="http://schemas.microsoft.com/office/drawing/2014/main" id="{3FCFBF2C-AB78-8631-29CD-8426F4F631FF}"/>
              </a:ext>
            </a:extLst>
          </p:cNvPr>
          <p:cNvPicPr>
            <a:picLocks noChangeAspect="1"/>
          </p:cNvPicPr>
          <p:nvPr/>
        </p:nvPicPr>
        <p:blipFill>
          <a:blip r:embed="rId3"/>
          <a:stretch>
            <a:fillRect/>
          </a:stretch>
        </p:blipFill>
        <p:spPr>
          <a:xfrm>
            <a:off x="0" y="1753459"/>
            <a:ext cx="12192000" cy="5104541"/>
          </a:xfrm>
          <a:prstGeom prst="rect">
            <a:avLst/>
          </a:prstGeom>
        </p:spPr>
      </p:pic>
    </p:spTree>
    <p:extLst>
      <p:ext uri="{BB962C8B-B14F-4D97-AF65-F5344CB8AC3E}">
        <p14:creationId xmlns:p14="http://schemas.microsoft.com/office/powerpoint/2010/main" val="2051370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20</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1430000" cy="646331"/>
          </a:xfrm>
          <a:prstGeom prst="rect">
            <a:avLst/>
          </a:prstGeom>
          <a:noFill/>
        </p:spPr>
        <p:txBody>
          <a:bodyPr wrap="square">
            <a:spAutoFit/>
          </a:bodyPr>
          <a:lstStyle/>
          <a:p>
            <a:r>
              <a:rPr lang="en-US" sz="3600" dirty="0">
                <a:solidFill>
                  <a:schemeClr val="accent4">
                    <a:lumMod val="75000"/>
                  </a:schemeClr>
                </a:solidFill>
              </a:rPr>
              <a:t>Log into the </a:t>
            </a:r>
            <a:r>
              <a:rPr lang="en-US" sz="3600" dirty="0" err="1">
                <a:solidFill>
                  <a:schemeClr val="accent4">
                    <a:lumMod val="75000"/>
                  </a:schemeClr>
                </a:solidFill>
              </a:rPr>
              <a:t>Wildfly</a:t>
            </a:r>
            <a:r>
              <a:rPr lang="en-US" sz="3600" dirty="0">
                <a:solidFill>
                  <a:schemeClr val="accent4">
                    <a:lumMod val="75000"/>
                  </a:schemeClr>
                </a:solidFill>
              </a:rPr>
              <a:t> Admin Console Using our New UID/PWD </a:t>
            </a:r>
          </a:p>
        </p:txBody>
      </p:sp>
      <p:sp>
        <p:nvSpPr>
          <p:cNvPr id="8" name="Rectangle 7">
            <a:extLst>
              <a:ext uri="{FF2B5EF4-FFF2-40B4-BE49-F238E27FC236}">
                <a16:creationId xmlns:a16="http://schemas.microsoft.com/office/drawing/2014/main" id="{5860C137-B55F-820C-2736-2B8E60DFD712}"/>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9534DC-754B-C15D-CEDA-8B9A6F8A0571}"/>
              </a:ext>
            </a:extLst>
          </p:cNvPr>
          <p:cNvSpPr txBox="1"/>
          <p:nvPr/>
        </p:nvSpPr>
        <p:spPr>
          <a:xfrm>
            <a:off x="308919" y="6270235"/>
            <a:ext cx="10820400" cy="461665"/>
          </a:xfrm>
          <a:prstGeom prst="rect">
            <a:avLst/>
          </a:prstGeom>
          <a:noFill/>
        </p:spPr>
        <p:txBody>
          <a:bodyPr wrap="square">
            <a:spAutoFit/>
          </a:bodyPr>
          <a:lstStyle/>
          <a:p>
            <a:r>
              <a:rPr lang="en-US" sz="2400" dirty="0">
                <a:solidFill>
                  <a:schemeClr val="tx1">
                    <a:lumMod val="65000"/>
                    <a:lumOff val="35000"/>
                  </a:schemeClr>
                </a:solidFill>
              </a:rPr>
              <a:t>URL for Admin Console: http://localhost:9990</a:t>
            </a:r>
          </a:p>
        </p:txBody>
      </p:sp>
      <p:pic>
        <p:nvPicPr>
          <p:cNvPr id="12" name="Picture 11">
            <a:extLst>
              <a:ext uri="{FF2B5EF4-FFF2-40B4-BE49-F238E27FC236}">
                <a16:creationId xmlns:a16="http://schemas.microsoft.com/office/drawing/2014/main" id="{D49BDE5C-4BD6-CBDD-BA8F-5190558F5843}"/>
              </a:ext>
            </a:extLst>
          </p:cNvPr>
          <p:cNvPicPr>
            <a:picLocks noChangeAspect="1"/>
          </p:cNvPicPr>
          <p:nvPr/>
        </p:nvPicPr>
        <p:blipFill>
          <a:blip r:embed="rId3"/>
          <a:stretch>
            <a:fillRect/>
          </a:stretch>
        </p:blipFill>
        <p:spPr>
          <a:xfrm>
            <a:off x="533400" y="762261"/>
            <a:ext cx="7592970" cy="3375544"/>
          </a:xfrm>
          <a:prstGeom prst="rect">
            <a:avLst/>
          </a:prstGeom>
        </p:spPr>
      </p:pic>
      <p:pic>
        <p:nvPicPr>
          <p:cNvPr id="10" name="Picture 9">
            <a:extLst>
              <a:ext uri="{FF2B5EF4-FFF2-40B4-BE49-F238E27FC236}">
                <a16:creationId xmlns:a16="http://schemas.microsoft.com/office/drawing/2014/main" id="{63FA92B1-415B-D252-C0B9-4502DEDA5CBE}"/>
              </a:ext>
            </a:extLst>
          </p:cNvPr>
          <p:cNvPicPr>
            <a:picLocks noChangeAspect="1"/>
          </p:cNvPicPr>
          <p:nvPr/>
        </p:nvPicPr>
        <p:blipFill>
          <a:blip r:embed="rId4"/>
          <a:stretch>
            <a:fillRect/>
          </a:stretch>
        </p:blipFill>
        <p:spPr>
          <a:xfrm>
            <a:off x="4038600" y="2812778"/>
            <a:ext cx="7629525" cy="3407047"/>
          </a:xfrm>
          <a:prstGeom prst="rect">
            <a:avLst/>
          </a:prstGeom>
        </p:spPr>
      </p:pic>
      <p:sp>
        <p:nvSpPr>
          <p:cNvPr id="13" name="TextBox 12">
            <a:extLst>
              <a:ext uri="{FF2B5EF4-FFF2-40B4-BE49-F238E27FC236}">
                <a16:creationId xmlns:a16="http://schemas.microsoft.com/office/drawing/2014/main" id="{2089CB09-592B-A586-2F2C-86FF9AAF2654}"/>
              </a:ext>
            </a:extLst>
          </p:cNvPr>
          <p:cNvSpPr txBox="1"/>
          <p:nvPr/>
        </p:nvSpPr>
        <p:spPr>
          <a:xfrm>
            <a:off x="8382000" y="972756"/>
            <a:ext cx="3810000" cy="646331"/>
          </a:xfrm>
          <a:prstGeom prst="rect">
            <a:avLst/>
          </a:prstGeom>
          <a:noFill/>
        </p:spPr>
        <p:txBody>
          <a:bodyPr wrap="square">
            <a:spAutoFit/>
          </a:bodyPr>
          <a:lstStyle/>
          <a:p>
            <a:pPr marL="234950" indent="-222250">
              <a:buFont typeface="+mj-lt"/>
              <a:buAutoNum type="arabicPeriod"/>
            </a:pPr>
            <a:r>
              <a:rPr lang="en-US" dirty="0">
                <a:solidFill>
                  <a:schemeClr val="tx1">
                    <a:lumMod val="65000"/>
                    <a:lumOff val="35000"/>
                  </a:schemeClr>
                </a:solidFill>
              </a:rPr>
              <a:t>Log into the Admin Console</a:t>
            </a:r>
          </a:p>
          <a:p>
            <a:pPr marL="234950" indent="-222250">
              <a:buFont typeface="Arial" panose="020B0604020202020204" pitchFamily="34" charset="0"/>
              <a:buChar char="•"/>
            </a:pPr>
            <a:r>
              <a:rPr lang="en-US" dirty="0">
                <a:solidFill>
                  <a:schemeClr val="tx1">
                    <a:lumMod val="65000"/>
                    <a:lumOff val="35000"/>
                  </a:schemeClr>
                </a:solidFill>
              </a:rPr>
              <a:t>Use the UID/PWD we just created</a:t>
            </a:r>
          </a:p>
        </p:txBody>
      </p:sp>
      <p:sp>
        <p:nvSpPr>
          <p:cNvPr id="15" name="TextBox 14">
            <a:extLst>
              <a:ext uri="{FF2B5EF4-FFF2-40B4-BE49-F238E27FC236}">
                <a16:creationId xmlns:a16="http://schemas.microsoft.com/office/drawing/2014/main" id="{F7615846-C87A-E923-74E3-9BB24B373FDD}"/>
              </a:ext>
            </a:extLst>
          </p:cNvPr>
          <p:cNvSpPr txBox="1"/>
          <p:nvPr/>
        </p:nvSpPr>
        <p:spPr>
          <a:xfrm>
            <a:off x="523874" y="4717537"/>
            <a:ext cx="3400425" cy="1200329"/>
          </a:xfrm>
          <a:prstGeom prst="rect">
            <a:avLst/>
          </a:prstGeom>
          <a:noFill/>
        </p:spPr>
        <p:txBody>
          <a:bodyPr wrap="square">
            <a:spAutoFit/>
          </a:bodyPr>
          <a:lstStyle/>
          <a:p>
            <a:pPr marL="355600" indent="-342900">
              <a:buFont typeface="+mj-lt"/>
              <a:buAutoNum type="arabicPeriod" startAt="2"/>
            </a:pPr>
            <a:r>
              <a:rPr lang="en-US" dirty="0">
                <a:solidFill>
                  <a:schemeClr val="tx1">
                    <a:lumMod val="65000"/>
                    <a:lumOff val="35000"/>
                  </a:schemeClr>
                </a:solidFill>
              </a:rPr>
              <a:t>Navigate to Deployments</a:t>
            </a:r>
          </a:p>
          <a:p>
            <a:pPr marL="234950" indent="-222250">
              <a:buFont typeface="Arial" panose="020B0604020202020204" pitchFamily="34" charset="0"/>
              <a:buChar char="•"/>
            </a:pPr>
            <a:r>
              <a:rPr lang="en-US" dirty="0">
                <a:solidFill>
                  <a:schemeClr val="tx1">
                    <a:lumMod val="65000"/>
                    <a:lumOff val="35000"/>
                  </a:schemeClr>
                </a:solidFill>
              </a:rPr>
              <a:t>Select Deployments</a:t>
            </a:r>
          </a:p>
          <a:p>
            <a:pPr marL="234950" indent="-222250">
              <a:buFont typeface="Arial" panose="020B0604020202020204" pitchFamily="34" charset="0"/>
              <a:buChar char="•"/>
            </a:pPr>
            <a:r>
              <a:rPr lang="en-US" dirty="0">
                <a:solidFill>
                  <a:schemeClr val="tx1">
                    <a:lumMod val="65000"/>
                    <a:lumOff val="35000"/>
                  </a:schemeClr>
                </a:solidFill>
              </a:rPr>
              <a:t>Select the (+) icon</a:t>
            </a:r>
          </a:p>
          <a:p>
            <a:pPr marL="234950" indent="-222250">
              <a:buFont typeface="Arial" panose="020B0604020202020204" pitchFamily="34" charset="0"/>
              <a:buChar char="•"/>
            </a:pPr>
            <a:r>
              <a:rPr lang="en-US" dirty="0">
                <a:solidFill>
                  <a:schemeClr val="tx1">
                    <a:lumMod val="65000"/>
                    <a:lumOff val="35000"/>
                  </a:schemeClr>
                </a:solidFill>
              </a:rPr>
              <a:t>Select Upload Deployment</a:t>
            </a:r>
          </a:p>
        </p:txBody>
      </p:sp>
    </p:spTree>
    <p:extLst>
      <p:ext uri="{BB962C8B-B14F-4D97-AF65-F5344CB8AC3E}">
        <p14:creationId xmlns:p14="http://schemas.microsoft.com/office/powerpoint/2010/main" val="159126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21</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0" y="175340"/>
            <a:ext cx="10363200" cy="646331"/>
          </a:xfrm>
          <a:prstGeom prst="rect">
            <a:avLst/>
          </a:prstGeom>
          <a:noFill/>
        </p:spPr>
        <p:txBody>
          <a:bodyPr wrap="square">
            <a:spAutoFit/>
          </a:bodyPr>
          <a:lstStyle/>
          <a:p>
            <a:r>
              <a:rPr lang="en-US" sz="3600" dirty="0">
                <a:solidFill>
                  <a:schemeClr val="accent4">
                    <a:lumMod val="75000"/>
                  </a:schemeClr>
                </a:solidFill>
              </a:rPr>
              <a:t>Deploy the smart-on-</a:t>
            </a:r>
            <a:r>
              <a:rPr lang="en-US" sz="3600" dirty="0" err="1">
                <a:solidFill>
                  <a:schemeClr val="accent4">
                    <a:lumMod val="75000"/>
                  </a:schemeClr>
                </a:solidFill>
              </a:rPr>
              <a:t>fhir</a:t>
            </a:r>
            <a:r>
              <a:rPr lang="en-US" sz="3600" dirty="0">
                <a:solidFill>
                  <a:schemeClr val="accent4">
                    <a:lumMod val="75000"/>
                  </a:schemeClr>
                </a:solidFill>
              </a:rPr>
              <a:t> war file</a:t>
            </a:r>
          </a:p>
        </p:txBody>
      </p:sp>
      <p:pic>
        <p:nvPicPr>
          <p:cNvPr id="7" name="Picture 6">
            <a:extLst>
              <a:ext uri="{FF2B5EF4-FFF2-40B4-BE49-F238E27FC236}">
                <a16:creationId xmlns:a16="http://schemas.microsoft.com/office/drawing/2014/main" id="{638DA596-EA81-9293-5DF4-289CFEFBF736}"/>
              </a:ext>
            </a:extLst>
          </p:cNvPr>
          <p:cNvPicPr>
            <a:picLocks noChangeAspect="1"/>
          </p:cNvPicPr>
          <p:nvPr/>
        </p:nvPicPr>
        <p:blipFill>
          <a:blip r:embed="rId3"/>
          <a:stretch>
            <a:fillRect/>
          </a:stretch>
        </p:blipFill>
        <p:spPr>
          <a:xfrm>
            <a:off x="3352800" y="895691"/>
            <a:ext cx="8586788" cy="4918578"/>
          </a:xfrm>
          <a:prstGeom prst="rect">
            <a:avLst/>
          </a:prstGeom>
        </p:spPr>
      </p:pic>
      <p:sp>
        <p:nvSpPr>
          <p:cNvPr id="5" name="TextBox 4">
            <a:extLst>
              <a:ext uri="{FF2B5EF4-FFF2-40B4-BE49-F238E27FC236}">
                <a16:creationId xmlns:a16="http://schemas.microsoft.com/office/drawing/2014/main" id="{4C9534DC-754B-C15D-CEDA-8B9A6F8A0571}"/>
              </a:ext>
            </a:extLst>
          </p:cNvPr>
          <p:cNvSpPr txBox="1"/>
          <p:nvPr/>
        </p:nvSpPr>
        <p:spPr>
          <a:xfrm>
            <a:off x="76200" y="1043731"/>
            <a:ext cx="4800600"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1">
                    <a:lumMod val="65000"/>
                    <a:lumOff val="35000"/>
                  </a:schemeClr>
                </a:solidFill>
              </a:rPr>
              <a:t>Drag the smart-on-</a:t>
            </a:r>
            <a:r>
              <a:rPr lang="en-US" sz="2400" dirty="0" err="1">
                <a:solidFill>
                  <a:schemeClr val="tx1">
                    <a:lumMod val="65000"/>
                    <a:lumOff val="35000"/>
                  </a:schemeClr>
                </a:solidFill>
              </a:rPr>
              <a:t>fhir</a:t>
            </a:r>
            <a:r>
              <a:rPr lang="en-US" sz="2400" dirty="0">
                <a:solidFill>
                  <a:schemeClr val="tx1">
                    <a:lumMod val="65000"/>
                    <a:lumOff val="35000"/>
                  </a:schemeClr>
                </a:solidFill>
              </a:rPr>
              <a:t>-examples war file to upload then select next</a:t>
            </a:r>
          </a:p>
        </p:txBody>
      </p:sp>
    </p:spTree>
    <p:extLst>
      <p:ext uri="{BB962C8B-B14F-4D97-AF65-F5344CB8AC3E}">
        <p14:creationId xmlns:p14="http://schemas.microsoft.com/office/powerpoint/2010/main" val="4030042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22</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52400" y="235575"/>
            <a:ext cx="10363200" cy="646331"/>
          </a:xfrm>
          <a:prstGeom prst="rect">
            <a:avLst/>
          </a:prstGeom>
          <a:noFill/>
        </p:spPr>
        <p:txBody>
          <a:bodyPr wrap="square">
            <a:spAutoFit/>
          </a:bodyPr>
          <a:lstStyle/>
          <a:p>
            <a:r>
              <a:rPr lang="en-US" sz="3600" dirty="0">
                <a:solidFill>
                  <a:schemeClr val="accent4">
                    <a:lumMod val="75000"/>
                  </a:schemeClr>
                </a:solidFill>
              </a:rPr>
              <a:t>Confirm the Deployment was successful</a:t>
            </a:r>
          </a:p>
        </p:txBody>
      </p:sp>
      <p:sp>
        <p:nvSpPr>
          <p:cNvPr id="5" name="TextBox 4">
            <a:extLst>
              <a:ext uri="{FF2B5EF4-FFF2-40B4-BE49-F238E27FC236}">
                <a16:creationId xmlns:a16="http://schemas.microsoft.com/office/drawing/2014/main" id="{4C9534DC-754B-C15D-CEDA-8B9A6F8A0571}"/>
              </a:ext>
            </a:extLst>
          </p:cNvPr>
          <p:cNvSpPr txBox="1"/>
          <p:nvPr/>
        </p:nvSpPr>
        <p:spPr>
          <a:xfrm>
            <a:off x="76200" y="881906"/>
            <a:ext cx="10820400" cy="1569660"/>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tx1">
                    <a:lumMod val="65000"/>
                    <a:lumOff val="35000"/>
                  </a:schemeClr>
                </a:solidFill>
              </a:rPr>
              <a:t>Click on the “Context Root” link to confirm the application has been deployed</a:t>
            </a:r>
          </a:p>
          <a:p>
            <a:pPr marL="285750" indent="-285750">
              <a:buFont typeface="Arial" panose="020B0604020202020204" pitchFamily="34" charset="0"/>
              <a:buChar char="•"/>
            </a:pPr>
            <a:r>
              <a:rPr lang="en-US" sz="2400" dirty="0">
                <a:solidFill>
                  <a:schemeClr val="tx1">
                    <a:lumMod val="65000"/>
                    <a:lumOff val="35000"/>
                  </a:schemeClr>
                </a:solidFill>
              </a:rPr>
              <a:t>The page on the right should be displayed after clicking the “Context Root” link</a:t>
            </a:r>
          </a:p>
          <a:p>
            <a:pPr marL="285750" indent="-285750">
              <a:buFont typeface="Arial" panose="020B0604020202020204" pitchFamily="34" charset="0"/>
              <a:buChar char="•"/>
            </a:pPr>
            <a:r>
              <a:rPr lang="en-US" sz="2400" dirty="0">
                <a:solidFill>
                  <a:schemeClr val="tx1">
                    <a:lumMod val="65000"/>
                    <a:lumOff val="35000"/>
                  </a:schemeClr>
                </a:solidFill>
              </a:rPr>
              <a:t>The page on the right should also be seen for </a:t>
            </a:r>
            <a:r>
              <a:rPr lang="en-US" sz="2400" dirty="0">
                <a:solidFill>
                  <a:schemeClr val="tx1">
                    <a:lumMod val="65000"/>
                    <a:lumOff val="35000"/>
                  </a:schemeClr>
                </a:solidFill>
                <a:hlinkClick r:id="rId3"/>
              </a:rPr>
              <a:t>http://localhost:8080/smart-on-fhir-examples/</a:t>
            </a:r>
            <a:r>
              <a:rPr lang="en-US" sz="2400" dirty="0">
                <a:solidFill>
                  <a:schemeClr val="tx1">
                    <a:lumMod val="65000"/>
                    <a:lumOff val="35000"/>
                  </a:schemeClr>
                </a:solidFill>
              </a:rPr>
              <a:t> </a:t>
            </a:r>
          </a:p>
        </p:txBody>
      </p:sp>
      <p:sp>
        <p:nvSpPr>
          <p:cNvPr id="4" name="Rectangle 3">
            <a:extLst>
              <a:ext uri="{FF2B5EF4-FFF2-40B4-BE49-F238E27FC236}">
                <a16:creationId xmlns:a16="http://schemas.microsoft.com/office/drawing/2014/main" id="{82E12E67-7381-CDEC-CD56-646D49694B2D}"/>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F36E11-1311-2699-C713-EBD5C74BCA6C}"/>
              </a:ext>
            </a:extLst>
          </p:cNvPr>
          <p:cNvPicPr>
            <a:picLocks noChangeAspect="1"/>
          </p:cNvPicPr>
          <p:nvPr/>
        </p:nvPicPr>
        <p:blipFill>
          <a:blip r:embed="rId4"/>
          <a:stretch>
            <a:fillRect/>
          </a:stretch>
        </p:blipFill>
        <p:spPr>
          <a:xfrm>
            <a:off x="179173" y="2752164"/>
            <a:ext cx="5752123" cy="3724836"/>
          </a:xfrm>
          <a:prstGeom prst="rect">
            <a:avLst/>
          </a:prstGeom>
        </p:spPr>
      </p:pic>
      <p:pic>
        <p:nvPicPr>
          <p:cNvPr id="10" name="Picture 9">
            <a:extLst>
              <a:ext uri="{FF2B5EF4-FFF2-40B4-BE49-F238E27FC236}">
                <a16:creationId xmlns:a16="http://schemas.microsoft.com/office/drawing/2014/main" id="{0B678BD6-25CA-D30F-3742-48C51D2AF73F}"/>
              </a:ext>
            </a:extLst>
          </p:cNvPr>
          <p:cNvPicPr>
            <a:picLocks noChangeAspect="1"/>
          </p:cNvPicPr>
          <p:nvPr/>
        </p:nvPicPr>
        <p:blipFill>
          <a:blip r:embed="rId5"/>
          <a:stretch>
            <a:fillRect/>
          </a:stretch>
        </p:blipFill>
        <p:spPr>
          <a:xfrm>
            <a:off x="6118654" y="2739984"/>
            <a:ext cx="5752123" cy="3716944"/>
          </a:xfrm>
          <a:prstGeom prst="rect">
            <a:avLst/>
          </a:prstGeom>
        </p:spPr>
      </p:pic>
    </p:spTree>
    <p:extLst>
      <p:ext uri="{BB962C8B-B14F-4D97-AF65-F5344CB8AC3E}">
        <p14:creationId xmlns:p14="http://schemas.microsoft.com/office/powerpoint/2010/main" val="870647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23</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Part 4: Publish our SMART on </a:t>
            </a:r>
            <a:r>
              <a:rPr lang="en-US" sz="3600" dirty="0" err="1">
                <a:solidFill>
                  <a:schemeClr val="accent4">
                    <a:lumMod val="75000"/>
                  </a:schemeClr>
                </a:solidFill>
              </a:rPr>
              <a:t>FHIR</a:t>
            </a:r>
            <a:r>
              <a:rPr lang="en-US" sz="3600" dirty="0">
                <a:solidFill>
                  <a:schemeClr val="accent4">
                    <a:lumMod val="75000"/>
                  </a:schemeClr>
                </a:solidFill>
              </a:rPr>
              <a:t> Application</a:t>
            </a:r>
          </a:p>
        </p:txBody>
      </p:sp>
      <p:sp>
        <p:nvSpPr>
          <p:cNvPr id="4" name="Rectangle 3">
            <a:extLst>
              <a:ext uri="{FF2B5EF4-FFF2-40B4-BE49-F238E27FC236}">
                <a16:creationId xmlns:a16="http://schemas.microsoft.com/office/drawing/2014/main" id="{B1FF94B2-3DCD-AA63-29A3-30563208A499}"/>
              </a:ext>
            </a:extLst>
          </p:cNvPr>
          <p:cNvSpPr/>
          <p:nvPr/>
        </p:nvSpPr>
        <p:spPr>
          <a:xfrm>
            <a:off x="0" y="5943600"/>
            <a:ext cx="12192000"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1579493"/>
            <a:ext cx="10820400"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65000"/>
                    <a:lumOff val="35000"/>
                  </a:schemeClr>
                </a:solidFill>
              </a:rPr>
              <a:t>Our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has now been deployed and is live, but it is still not visible outside of our localhost instance.  In this section we will go through the steps to make our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visible to the www</a:t>
            </a:r>
          </a:p>
          <a:p>
            <a:pPr marL="342900" indent="-342900">
              <a:buFont typeface="Arial" panose="020B0604020202020204" pitchFamily="34" charset="0"/>
              <a:buChar char="•"/>
            </a:pPr>
            <a:endParaRPr lang="en-US" sz="2400" dirty="0">
              <a:solidFill>
                <a:schemeClr val="tx1">
                  <a:lumMod val="65000"/>
                  <a:lumOff val="35000"/>
                </a:schemeClr>
              </a:solidFill>
            </a:endParaRPr>
          </a:p>
          <a:p>
            <a:pPr marL="800100" lvl="1" indent="-342900">
              <a:buFont typeface="Arial" panose="020B0604020202020204" pitchFamily="34" charset="0"/>
              <a:buChar char="•"/>
            </a:pPr>
            <a:r>
              <a:rPr lang="en-US" sz="2400" dirty="0">
                <a:solidFill>
                  <a:schemeClr val="tx1">
                    <a:lumMod val="65000"/>
                    <a:lumOff val="35000"/>
                  </a:schemeClr>
                </a:solidFill>
              </a:rPr>
              <a:t>Update </a:t>
            </a:r>
            <a:r>
              <a:rPr lang="en-US" sz="2400" dirty="0" err="1">
                <a:solidFill>
                  <a:schemeClr val="tx1">
                    <a:lumMod val="65000"/>
                    <a:lumOff val="35000"/>
                  </a:schemeClr>
                </a:solidFill>
              </a:rPr>
              <a:t>Wildfly</a:t>
            </a:r>
            <a:r>
              <a:rPr lang="en-US" sz="2400" dirty="0">
                <a:solidFill>
                  <a:schemeClr val="tx1">
                    <a:lumMod val="65000"/>
                    <a:lumOff val="35000"/>
                  </a:schemeClr>
                </a:solidFill>
              </a:rPr>
              <a:t> configuration to allow access from remote requests</a:t>
            </a:r>
          </a:p>
          <a:p>
            <a:pPr marL="800100" lvl="1" indent="-342900">
              <a:buFont typeface="Arial" panose="020B0604020202020204" pitchFamily="34" charset="0"/>
              <a:buChar char="•"/>
            </a:pPr>
            <a:r>
              <a:rPr lang="en-US" sz="2400" dirty="0">
                <a:solidFill>
                  <a:schemeClr val="tx1">
                    <a:lumMod val="65000"/>
                    <a:lumOff val="35000"/>
                  </a:schemeClr>
                </a:solidFill>
              </a:rPr>
              <a:t>Update Windows Firewall on the server to allow incoming traffic on port 8080</a:t>
            </a:r>
          </a:p>
          <a:p>
            <a:pPr marL="800100" lvl="1" indent="-342900">
              <a:buFont typeface="Arial" panose="020B0604020202020204" pitchFamily="34" charset="0"/>
              <a:buChar char="•"/>
            </a:pPr>
            <a:r>
              <a:rPr lang="en-US" sz="2400" dirty="0">
                <a:solidFill>
                  <a:schemeClr val="tx1">
                    <a:lumMod val="65000"/>
                    <a:lumOff val="35000"/>
                  </a:schemeClr>
                </a:solidFill>
              </a:rPr>
              <a:t>Update the AWS security group to allow incoming traffic on port 8080</a:t>
            </a:r>
          </a:p>
          <a:p>
            <a:pPr marL="800100" lvl="1" indent="-342900">
              <a:buFont typeface="Arial" panose="020B0604020202020204" pitchFamily="34" charset="0"/>
              <a:buChar char="•"/>
            </a:pPr>
            <a:r>
              <a:rPr lang="en-US" sz="2400" dirty="0">
                <a:solidFill>
                  <a:schemeClr val="tx1">
                    <a:lumMod val="65000"/>
                    <a:lumOff val="35000"/>
                  </a:schemeClr>
                </a:solidFill>
              </a:rPr>
              <a:t>Confirm we can access the </a:t>
            </a:r>
            <a:r>
              <a:rPr lang="en-US" sz="2400" dirty="0" err="1">
                <a:solidFill>
                  <a:schemeClr val="tx1">
                    <a:lumMod val="65000"/>
                    <a:lumOff val="35000"/>
                  </a:schemeClr>
                </a:solidFill>
              </a:rPr>
              <a:t>appliction</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38614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24</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0" y="128117"/>
            <a:ext cx="11658600" cy="523220"/>
          </a:xfrm>
          <a:prstGeom prst="rect">
            <a:avLst/>
          </a:prstGeom>
          <a:noFill/>
        </p:spPr>
        <p:txBody>
          <a:bodyPr wrap="square">
            <a:spAutoFit/>
          </a:bodyPr>
          <a:lstStyle/>
          <a:p>
            <a:r>
              <a:rPr lang="en-US" sz="2800" dirty="0">
                <a:solidFill>
                  <a:schemeClr val="accent4">
                    <a:lumMod val="75000"/>
                  </a:schemeClr>
                </a:solidFill>
              </a:rPr>
              <a:t>Publish our Application: Configure </a:t>
            </a:r>
            <a:r>
              <a:rPr lang="en-US" sz="2800" dirty="0" err="1">
                <a:solidFill>
                  <a:schemeClr val="accent4">
                    <a:lumMod val="75000"/>
                  </a:schemeClr>
                </a:solidFill>
              </a:rPr>
              <a:t>Wildfly</a:t>
            </a:r>
            <a:r>
              <a:rPr lang="en-US" sz="2800" dirty="0">
                <a:solidFill>
                  <a:schemeClr val="accent4">
                    <a:lumMod val="75000"/>
                  </a:schemeClr>
                </a:solidFill>
              </a:rPr>
              <a:t> to Allow External Connections</a:t>
            </a:r>
          </a:p>
        </p:txBody>
      </p:sp>
      <p:sp>
        <p:nvSpPr>
          <p:cNvPr id="4" name="Rectangle 3">
            <a:extLst>
              <a:ext uri="{FF2B5EF4-FFF2-40B4-BE49-F238E27FC236}">
                <a16:creationId xmlns:a16="http://schemas.microsoft.com/office/drawing/2014/main" id="{DE74044D-4B70-5301-D78D-E8EF8F05A9F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9534DC-754B-C15D-CEDA-8B9A6F8A0571}"/>
              </a:ext>
            </a:extLst>
          </p:cNvPr>
          <p:cNvSpPr txBox="1"/>
          <p:nvPr/>
        </p:nvSpPr>
        <p:spPr>
          <a:xfrm>
            <a:off x="7772400" y="711595"/>
            <a:ext cx="4419600" cy="2862322"/>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lumMod val="65000"/>
                    <a:lumOff val="35000"/>
                  </a:schemeClr>
                </a:solidFill>
              </a:rPr>
              <a:t>By default, </a:t>
            </a:r>
            <a:r>
              <a:rPr lang="en-US" sz="2000" dirty="0" err="1">
                <a:solidFill>
                  <a:schemeClr val="tx1">
                    <a:lumMod val="65000"/>
                    <a:lumOff val="35000"/>
                  </a:schemeClr>
                </a:solidFill>
              </a:rPr>
              <a:t>Wildfly</a:t>
            </a:r>
            <a:r>
              <a:rPr lang="en-US" sz="2000" dirty="0">
                <a:solidFill>
                  <a:schemeClr val="tx1">
                    <a:lumMod val="65000"/>
                    <a:lumOff val="35000"/>
                  </a:schemeClr>
                </a:solidFill>
              </a:rPr>
              <a:t> does not allow external connections</a:t>
            </a:r>
          </a:p>
          <a:p>
            <a:pPr marL="285750" indent="-285750">
              <a:buFont typeface="Arial" panose="020B0604020202020204" pitchFamily="34" charset="0"/>
              <a:buChar char="•"/>
            </a:pPr>
            <a:r>
              <a:rPr lang="en-US" sz="2000" dirty="0">
                <a:solidFill>
                  <a:schemeClr val="tx1">
                    <a:lumMod val="65000"/>
                    <a:lumOff val="35000"/>
                  </a:schemeClr>
                </a:solidFill>
              </a:rPr>
              <a:t>To allow external connections </a:t>
            </a:r>
          </a:p>
          <a:p>
            <a:pPr marL="285750" indent="-285750">
              <a:buFont typeface="Arial" panose="020B0604020202020204" pitchFamily="34" charset="0"/>
              <a:buChar char="•"/>
            </a:pPr>
            <a:r>
              <a:rPr lang="en-US" sz="2000" dirty="0">
                <a:solidFill>
                  <a:schemeClr val="tx1">
                    <a:lumMod val="65000"/>
                    <a:lumOff val="35000"/>
                  </a:schemeClr>
                </a:solidFill>
              </a:rPr>
              <a:t>Open C:\_YES\servers\wildfly\wildfly-24.0.1.Final\standalone\configuration\standalone.xml</a:t>
            </a:r>
          </a:p>
          <a:p>
            <a:pPr marL="285750" indent="-285750">
              <a:buFont typeface="Arial" panose="020B0604020202020204" pitchFamily="34" charset="0"/>
              <a:buChar char="•"/>
            </a:pPr>
            <a:r>
              <a:rPr lang="en-US" sz="2000" dirty="0">
                <a:solidFill>
                  <a:schemeClr val="tx1">
                    <a:lumMod val="65000"/>
                    <a:lumOff val="35000"/>
                  </a:schemeClr>
                </a:solidFill>
              </a:rPr>
              <a:t>Remove or comment out lines in the “REPLACE THIS” section and the add the “USE THIS” section</a:t>
            </a:r>
          </a:p>
        </p:txBody>
      </p:sp>
      <p:sp>
        <p:nvSpPr>
          <p:cNvPr id="7" name="TextBox 6">
            <a:extLst>
              <a:ext uri="{FF2B5EF4-FFF2-40B4-BE49-F238E27FC236}">
                <a16:creationId xmlns:a16="http://schemas.microsoft.com/office/drawing/2014/main" id="{CB807027-AD13-01FC-22B0-35D3D16EF0DA}"/>
              </a:ext>
            </a:extLst>
          </p:cNvPr>
          <p:cNvSpPr txBox="1"/>
          <p:nvPr/>
        </p:nvSpPr>
        <p:spPr>
          <a:xfrm>
            <a:off x="152400" y="711595"/>
            <a:ext cx="7620000" cy="5909310"/>
          </a:xfrm>
          <a:prstGeom prst="rect">
            <a:avLst/>
          </a:prstGeom>
          <a:noFill/>
          <a:ln w="50800">
            <a:solidFill>
              <a:schemeClr val="bg1">
                <a:lumMod val="85000"/>
              </a:schemeClr>
            </a:solidFill>
          </a:ln>
        </p:spPr>
        <p:txBody>
          <a:bodyPr wrap="square" rtlCol="0">
            <a:spAutoFit/>
          </a:bodyPr>
          <a:lstStyle/>
          <a:p>
            <a:r>
              <a:rPr lang="en-US" dirty="0">
                <a:solidFill>
                  <a:schemeClr val="tx1">
                    <a:lumMod val="65000"/>
                    <a:lumOff val="35000"/>
                  </a:schemeClr>
                </a:solidFill>
              </a:rPr>
              <a:t> &lt;interfaces&gt;</a:t>
            </a:r>
          </a:p>
          <a:p>
            <a:r>
              <a:rPr lang="en-US" dirty="0">
                <a:solidFill>
                  <a:schemeClr val="tx1">
                    <a:lumMod val="65000"/>
                    <a:lumOff val="35000"/>
                  </a:schemeClr>
                </a:solidFill>
              </a:rPr>
              <a:t>      &lt;!-- REPLACE THIS --&gt;</a:t>
            </a:r>
          </a:p>
          <a:p>
            <a:r>
              <a:rPr lang="en-US" dirty="0">
                <a:solidFill>
                  <a:schemeClr val="tx1">
                    <a:lumMod val="65000"/>
                    <a:lumOff val="35000"/>
                  </a:schemeClr>
                </a:solidFill>
              </a:rPr>
              <a:t>      &lt;!--</a:t>
            </a:r>
          </a:p>
          <a:p>
            <a:r>
              <a:rPr lang="en-US" dirty="0">
                <a:solidFill>
                  <a:schemeClr val="tx1">
                    <a:lumMod val="65000"/>
                    <a:lumOff val="35000"/>
                  </a:schemeClr>
                </a:solidFill>
              </a:rPr>
              <a:t>      &lt;interface name="management"&gt;</a:t>
            </a:r>
          </a:p>
          <a:p>
            <a:r>
              <a:rPr lang="en-US" dirty="0">
                <a:solidFill>
                  <a:schemeClr val="tx1">
                    <a:lumMod val="65000"/>
                    <a:lumOff val="35000"/>
                  </a:schemeClr>
                </a:solidFill>
              </a:rPr>
              <a:t>          &lt;</a:t>
            </a:r>
            <a:r>
              <a:rPr lang="en-US" dirty="0" err="1">
                <a:solidFill>
                  <a:schemeClr val="tx1">
                    <a:lumMod val="65000"/>
                    <a:lumOff val="35000"/>
                  </a:schemeClr>
                </a:solidFill>
              </a:rPr>
              <a:t>inet</a:t>
            </a:r>
            <a:r>
              <a:rPr lang="en-US" dirty="0">
                <a:solidFill>
                  <a:schemeClr val="tx1">
                    <a:lumMod val="65000"/>
                    <a:lumOff val="35000"/>
                  </a:schemeClr>
                </a:solidFill>
              </a:rPr>
              <a:t>-address value="${jboss.bind.address.management:127.0.0.1}"/&gt;</a:t>
            </a:r>
          </a:p>
          <a:p>
            <a:r>
              <a:rPr lang="en-US" dirty="0">
                <a:solidFill>
                  <a:schemeClr val="tx1">
                    <a:lumMod val="65000"/>
                    <a:lumOff val="35000"/>
                  </a:schemeClr>
                </a:solidFill>
              </a:rPr>
              <a:t>      &lt;/interface&gt;</a:t>
            </a:r>
          </a:p>
          <a:p>
            <a:r>
              <a:rPr lang="en-US" dirty="0">
                <a:solidFill>
                  <a:schemeClr val="tx1">
                    <a:lumMod val="65000"/>
                    <a:lumOff val="35000"/>
                  </a:schemeClr>
                </a:solidFill>
              </a:rPr>
              <a:t>      &lt;interface name="public"&gt;</a:t>
            </a:r>
          </a:p>
          <a:p>
            <a:r>
              <a:rPr lang="en-US" dirty="0">
                <a:solidFill>
                  <a:schemeClr val="tx1">
                    <a:lumMod val="65000"/>
                    <a:lumOff val="35000"/>
                  </a:schemeClr>
                </a:solidFill>
              </a:rPr>
              <a:t>          &lt;</a:t>
            </a:r>
            <a:r>
              <a:rPr lang="en-US" dirty="0" err="1">
                <a:solidFill>
                  <a:schemeClr val="tx1">
                    <a:lumMod val="65000"/>
                    <a:lumOff val="35000"/>
                  </a:schemeClr>
                </a:solidFill>
              </a:rPr>
              <a:t>inet</a:t>
            </a:r>
            <a:r>
              <a:rPr lang="en-US" dirty="0">
                <a:solidFill>
                  <a:schemeClr val="tx1">
                    <a:lumMod val="65000"/>
                    <a:lumOff val="35000"/>
                  </a:schemeClr>
                </a:solidFill>
              </a:rPr>
              <a:t>-address value="${jboss.bind.address:127.0.0.1}"/&gt;</a:t>
            </a:r>
          </a:p>
          <a:p>
            <a:r>
              <a:rPr lang="en-US" dirty="0">
                <a:solidFill>
                  <a:schemeClr val="tx1">
                    <a:lumMod val="65000"/>
                    <a:lumOff val="35000"/>
                  </a:schemeClr>
                </a:solidFill>
              </a:rPr>
              <a:t>      &lt;/interface&gt;</a:t>
            </a:r>
          </a:p>
          <a:p>
            <a:r>
              <a:rPr lang="en-US" dirty="0">
                <a:solidFill>
                  <a:schemeClr val="tx1">
                    <a:lumMod val="65000"/>
                    <a:lumOff val="35000"/>
                  </a:schemeClr>
                </a:solidFill>
              </a:rPr>
              <a:t>      --&gt;</a:t>
            </a:r>
          </a:p>
          <a:p>
            <a:r>
              <a:rPr lang="en-US" dirty="0">
                <a:solidFill>
                  <a:schemeClr val="tx1">
                    <a:lumMod val="65000"/>
                    <a:lumOff val="35000"/>
                  </a:schemeClr>
                </a:solidFill>
              </a:rPr>
              <a:t>      &lt;!-- USE THIS --&gt;</a:t>
            </a:r>
          </a:p>
          <a:p>
            <a:r>
              <a:rPr lang="en-US" dirty="0">
                <a:solidFill>
                  <a:schemeClr val="tx1">
                    <a:lumMod val="65000"/>
                    <a:lumOff val="35000"/>
                  </a:schemeClr>
                </a:solidFill>
              </a:rPr>
              <a:t>      &lt;interface name="management"&gt;</a:t>
            </a:r>
          </a:p>
          <a:p>
            <a:r>
              <a:rPr lang="en-US" dirty="0">
                <a:solidFill>
                  <a:schemeClr val="tx1">
                    <a:lumMod val="65000"/>
                    <a:lumOff val="35000"/>
                  </a:schemeClr>
                </a:solidFill>
              </a:rPr>
              <a:t>            &lt;</a:t>
            </a:r>
            <a:r>
              <a:rPr lang="en-US" dirty="0" err="1">
                <a:solidFill>
                  <a:schemeClr val="tx1">
                    <a:lumMod val="65000"/>
                    <a:lumOff val="35000"/>
                  </a:schemeClr>
                </a:solidFill>
              </a:rPr>
              <a:t>inet</a:t>
            </a:r>
            <a:r>
              <a:rPr lang="en-US" dirty="0">
                <a:solidFill>
                  <a:schemeClr val="tx1">
                    <a:lumMod val="65000"/>
                    <a:lumOff val="35000"/>
                  </a:schemeClr>
                </a:solidFill>
              </a:rPr>
              <a:t>-address value="${jboss.bind.address.management:0.0.0.0}" /&gt;</a:t>
            </a:r>
          </a:p>
          <a:p>
            <a:r>
              <a:rPr lang="en-US" dirty="0">
                <a:solidFill>
                  <a:schemeClr val="tx1">
                    <a:lumMod val="65000"/>
                    <a:lumOff val="35000"/>
                  </a:schemeClr>
                </a:solidFill>
              </a:rPr>
              <a:t>      &lt;/interface&gt;</a:t>
            </a:r>
          </a:p>
          <a:p>
            <a:r>
              <a:rPr lang="en-US" dirty="0">
                <a:solidFill>
                  <a:schemeClr val="tx1">
                    <a:lumMod val="65000"/>
                    <a:lumOff val="35000"/>
                  </a:schemeClr>
                </a:solidFill>
              </a:rPr>
              <a:t>      &lt;interface name="public"&gt;</a:t>
            </a:r>
          </a:p>
          <a:p>
            <a:r>
              <a:rPr lang="en-US" dirty="0">
                <a:solidFill>
                  <a:schemeClr val="tx1">
                    <a:lumMod val="65000"/>
                    <a:lumOff val="35000"/>
                  </a:schemeClr>
                </a:solidFill>
              </a:rPr>
              <a:t>            &lt;</a:t>
            </a:r>
            <a:r>
              <a:rPr lang="en-US" dirty="0" err="1">
                <a:solidFill>
                  <a:schemeClr val="tx1">
                    <a:lumMod val="65000"/>
                    <a:lumOff val="35000"/>
                  </a:schemeClr>
                </a:solidFill>
              </a:rPr>
              <a:t>inet</a:t>
            </a:r>
            <a:r>
              <a:rPr lang="en-US" dirty="0">
                <a:solidFill>
                  <a:schemeClr val="tx1">
                    <a:lumMod val="65000"/>
                    <a:lumOff val="35000"/>
                  </a:schemeClr>
                </a:solidFill>
              </a:rPr>
              <a:t>-address value="${jboss.bind.address:0.0.0.0}" /&gt;</a:t>
            </a:r>
          </a:p>
          <a:p>
            <a:r>
              <a:rPr lang="en-US" dirty="0">
                <a:solidFill>
                  <a:schemeClr val="tx1">
                    <a:lumMod val="65000"/>
                    <a:lumOff val="35000"/>
                  </a:schemeClr>
                </a:solidFill>
              </a:rPr>
              <a:t>      &lt;/interface&gt;</a:t>
            </a:r>
          </a:p>
          <a:p>
            <a:r>
              <a:rPr lang="en-US" dirty="0">
                <a:solidFill>
                  <a:schemeClr val="tx1">
                    <a:lumMod val="65000"/>
                    <a:lumOff val="35000"/>
                  </a:schemeClr>
                </a:solidFill>
              </a:rPr>
              <a:t>      &lt;interface name="unsecure"&gt;</a:t>
            </a:r>
          </a:p>
          <a:p>
            <a:r>
              <a:rPr lang="en-US" dirty="0">
                <a:solidFill>
                  <a:schemeClr val="tx1">
                    <a:lumMod val="65000"/>
                    <a:lumOff val="35000"/>
                  </a:schemeClr>
                </a:solidFill>
              </a:rPr>
              <a:t>            &lt;</a:t>
            </a:r>
            <a:r>
              <a:rPr lang="en-US" dirty="0" err="1">
                <a:solidFill>
                  <a:schemeClr val="tx1">
                    <a:lumMod val="65000"/>
                    <a:lumOff val="35000"/>
                  </a:schemeClr>
                </a:solidFill>
              </a:rPr>
              <a:t>inet</a:t>
            </a:r>
            <a:r>
              <a:rPr lang="en-US" dirty="0">
                <a:solidFill>
                  <a:schemeClr val="tx1">
                    <a:lumMod val="65000"/>
                    <a:lumOff val="35000"/>
                  </a:schemeClr>
                </a:solidFill>
              </a:rPr>
              <a:t>-address value="${jboss.bind.address.unsecure:0.0.0.0}" /&gt;</a:t>
            </a:r>
          </a:p>
          <a:p>
            <a:r>
              <a:rPr lang="en-US" dirty="0">
                <a:solidFill>
                  <a:schemeClr val="tx1">
                    <a:lumMod val="65000"/>
                    <a:lumOff val="35000"/>
                  </a:schemeClr>
                </a:solidFill>
              </a:rPr>
              <a:t>      &lt;/interface&gt;</a:t>
            </a:r>
          </a:p>
          <a:p>
            <a:r>
              <a:rPr lang="en-US" dirty="0">
                <a:solidFill>
                  <a:schemeClr val="tx1">
                    <a:lumMod val="65000"/>
                    <a:lumOff val="35000"/>
                  </a:schemeClr>
                </a:solidFill>
              </a:rPr>
              <a:t>    &lt;/interfaces&gt;</a:t>
            </a:r>
          </a:p>
        </p:txBody>
      </p:sp>
    </p:spTree>
    <p:extLst>
      <p:ext uri="{BB962C8B-B14F-4D97-AF65-F5344CB8AC3E}">
        <p14:creationId xmlns:p14="http://schemas.microsoft.com/office/powerpoint/2010/main" val="840393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25</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1658600" cy="646331"/>
          </a:xfrm>
          <a:prstGeom prst="rect">
            <a:avLst/>
          </a:prstGeom>
          <a:noFill/>
        </p:spPr>
        <p:txBody>
          <a:bodyPr wrap="square">
            <a:spAutoFit/>
          </a:bodyPr>
          <a:lstStyle/>
          <a:p>
            <a:r>
              <a:rPr lang="en-US" sz="3600" dirty="0">
                <a:solidFill>
                  <a:schemeClr val="accent4">
                    <a:lumMod val="75000"/>
                  </a:schemeClr>
                </a:solidFill>
              </a:rPr>
              <a:t>Publish our Application: Open Port 8080 on the Server</a:t>
            </a:r>
          </a:p>
        </p:txBody>
      </p:sp>
      <p:sp>
        <p:nvSpPr>
          <p:cNvPr id="4" name="Rectangle 3">
            <a:extLst>
              <a:ext uri="{FF2B5EF4-FFF2-40B4-BE49-F238E27FC236}">
                <a16:creationId xmlns:a16="http://schemas.microsoft.com/office/drawing/2014/main" id="{DE74044D-4B70-5301-D78D-E8EF8F05A9F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F98273-4985-E497-16B3-E5804434E38C}"/>
              </a:ext>
            </a:extLst>
          </p:cNvPr>
          <p:cNvPicPr>
            <a:picLocks noChangeAspect="1"/>
          </p:cNvPicPr>
          <p:nvPr/>
        </p:nvPicPr>
        <p:blipFill>
          <a:blip r:embed="rId3"/>
          <a:stretch>
            <a:fillRect/>
          </a:stretch>
        </p:blipFill>
        <p:spPr>
          <a:xfrm>
            <a:off x="685801" y="829068"/>
            <a:ext cx="4267200" cy="2635971"/>
          </a:xfrm>
          <a:prstGeom prst="rect">
            <a:avLst/>
          </a:prstGeom>
        </p:spPr>
      </p:pic>
      <p:pic>
        <p:nvPicPr>
          <p:cNvPr id="10" name="Picture 9">
            <a:extLst>
              <a:ext uri="{FF2B5EF4-FFF2-40B4-BE49-F238E27FC236}">
                <a16:creationId xmlns:a16="http://schemas.microsoft.com/office/drawing/2014/main" id="{E3094A92-466F-F381-7FB9-D37F66FA9813}"/>
              </a:ext>
            </a:extLst>
          </p:cNvPr>
          <p:cNvPicPr>
            <a:picLocks noChangeAspect="1"/>
          </p:cNvPicPr>
          <p:nvPr/>
        </p:nvPicPr>
        <p:blipFill>
          <a:blip r:embed="rId4"/>
          <a:stretch>
            <a:fillRect/>
          </a:stretch>
        </p:blipFill>
        <p:spPr>
          <a:xfrm>
            <a:off x="706396" y="3667126"/>
            <a:ext cx="3194901" cy="2616818"/>
          </a:xfrm>
          <a:prstGeom prst="rect">
            <a:avLst/>
          </a:prstGeom>
        </p:spPr>
      </p:pic>
      <p:pic>
        <p:nvPicPr>
          <p:cNvPr id="12" name="Picture 11">
            <a:extLst>
              <a:ext uri="{FF2B5EF4-FFF2-40B4-BE49-F238E27FC236}">
                <a16:creationId xmlns:a16="http://schemas.microsoft.com/office/drawing/2014/main" id="{5D0EBE6D-5718-CACC-DE19-7081C555F07C}"/>
              </a:ext>
            </a:extLst>
          </p:cNvPr>
          <p:cNvPicPr>
            <a:picLocks noChangeAspect="1"/>
          </p:cNvPicPr>
          <p:nvPr/>
        </p:nvPicPr>
        <p:blipFill>
          <a:blip r:embed="rId5"/>
          <a:stretch>
            <a:fillRect/>
          </a:stretch>
        </p:blipFill>
        <p:spPr>
          <a:xfrm>
            <a:off x="4132305" y="3694086"/>
            <a:ext cx="3129144" cy="2565724"/>
          </a:xfrm>
          <a:prstGeom prst="rect">
            <a:avLst/>
          </a:prstGeom>
        </p:spPr>
      </p:pic>
      <p:pic>
        <p:nvPicPr>
          <p:cNvPr id="14" name="Picture 13">
            <a:extLst>
              <a:ext uri="{FF2B5EF4-FFF2-40B4-BE49-F238E27FC236}">
                <a16:creationId xmlns:a16="http://schemas.microsoft.com/office/drawing/2014/main" id="{1E05CF0E-619F-8F10-8D59-DF8804F96923}"/>
              </a:ext>
            </a:extLst>
          </p:cNvPr>
          <p:cNvPicPr>
            <a:picLocks noChangeAspect="1"/>
          </p:cNvPicPr>
          <p:nvPr/>
        </p:nvPicPr>
        <p:blipFill>
          <a:blip r:embed="rId6"/>
          <a:stretch>
            <a:fillRect/>
          </a:stretch>
        </p:blipFill>
        <p:spPr>
          <a:xfrm>
            <a:off x="7492456" y="3694086"/>
            <a:ext cx="3138779" cy="2565724"/>
          </a:xfrm>
          <a:prstGeom prst="rect">
            <a:avLst/>
          </a:prstGeom>
        </p:spPr>
      </p:pic>
      <p:sp>
        <p:nvSpPr>
          <p:cNvPr id="16" name="TextBox 15">
            <a:extLst>
              <a:ext uri="{FF2B5EF4-FFF2-40B4-BE49-F238E27FC236}">
                <a16:creationId xmlns:a16="http://schemas.microsoft.com/office/drawing/2014/main" id="{FCFD2697-53CA-9D78-AFF4-35A799D26413}"/>
              </a:ext>
            </a:extLst>
          </p:cNvPr>
          <p:cNvSpPr txBox="1"/>
          <p:nvPr/>
        </p:nvSpPr>
        <p:spPr>
          <a:xfrm>
            <a:off x="5255742" y="782856"/>
            <a:ext cx="6098058"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tx1">
                    <a:lumMod val="65000"/>
                    <a:lumOff val="35000"/>
                  </a:schemeClr>
                </a:solidFill>
              </a:rPr>
              <a:t>Open Windows Defender Firewall and select advanced settings</a:t>
            </a:r>
          </a:p>
          <a:p>
            <a:pPr marL="171450" indent="-171450">
              <a:buFont typeface="Arial" panose="020B0604020202020204" pitchFamily="34" charset="0"/>
              <a:buChar char="•"/>
            </a:pPr>
            <a:r>
              <a:rPr lang="en-US" dirty="0">
                <a:solidFill>
                  <a:schemeClr val="tx1">
                    <a:lumMod val="65000"/>
                    <a:lumOff val="35000"/>
                  </a:schemeClr>
                </a:solidFill>
              </a:rPr>
              <a:t>Select Inbound rules</a:t>
            </a:r>
          </a:p>
          <a:p>
            <a:pPr marL="171450" indent="-171450">
              <a:buFont typeface="Arial" panose="020B0604020202020204" pitchFamily="34" charset="0"/>
              <a:buChar char="•"/>
            </a:pPr>
            <a:r>
              <a:rPr lang="en-US" dirty="0">
                <a:solidFill>
                  <a:schemeClr val="tx1">
                    <a:lumMod val="65000"/>
                    <a:lumOff val="35000"/>
                  </a:schemeClr>
                </a:solidFill>
              </a:rPr>
              <a:t>Select New Rule…</a:t>
            </a:r>
          </a:p>
          <a:p>
            <a:pPr marL="171450" indent="-171450">
              <a:buFont typeface="Arial" panose="020B0604020202020204" pitchFamily="34" charset="0"/>
              <a:buChar char="•"/>
            </a:pPr>
            <a:r>
              <a:rPr lang="en-US" dirty="0">
                <a:solidFill>
                  <a:schemeClr val="tx1">
                    <a:lumMod val="65000"/>
                    <a:lumOff val="35000"/>
                  </a:schemeClr>
                </a:solidFill>
              </a:rPr>
              <a:t>Select Port for the type</a:t>
            </a:r>
          </a:p>
          <a:p>
            <a:pPr marL="171450" indent="-171450">
              <a:buFont typeface="Arial" panose="020B0604020202020204" pitchFamily="34" charset="0"/>
              <a:buChar char="•"/>
            </a:pPr>
            <a:r>
              <a:rPr lang="en-US" dirty="0">
                <a:solidFill>
                  <a:schemeClr val="tx1">
                    <a:lumMod val="65000"/>
                    <a:lumOff val="35000"/>
                  </a:schemeClr>
                </a:solidFill>
              </a:rPr>
              <a:t>Select Allow Connection</a:t>
            </a:r>
          </a:p>
          <a:p>
            <a:pPr marL="171450" indent="-171450">
              <a:buFont typeface="Arial" panose="020B0604020202020204" pitchFamily="34" charset="0"/>
              <a:buChar char="•"/>
            </a:pPr>
            <a:r>
              <a:rPr lang="en-US" dirty="0">
                <a:solidFill>
                  <a:schemeClr val="tx1">
                    <a:lumMod val="65000"/>
                    <a:lumOff val="35000"/>
                  </a:schemeClr>
                </a:solidFill>
              </a:rPr>
              <a:t>Select defaults for other options</a:t>
            </a:r>
          </a:p>
          <a:p>
            <a:pPr marL="171450" indent="-171450">
              <a:buFont typeface="Arial" panose="020B0604020202020204" pitchFamily="34" charset="0"/>
              <a:buChar char="•"/>
            </a:pPr>
            <a:r>
              <a:rPr lang="en-US" dirty="0">
                <a:solidFill>
                  <a:schemeClr val="tx1">
                    <a:lumMod val="65000"/>
                    <a:lumOff val="35000"/>
                  </a:schemeClr>
                </a:solidFill>
              </a:rPr>
              <a:t>Give the rule a meaningful name (e.g. Allow port 8080)</a:t>
            </a:r>
          </a:p>
        </p:txBody>
      </p:sp>
    </p:spTree>
    <p:extLst>
      <p:ext uri="{BB962C8B-B14F-4D97-AF65-F5344CB8AC3E}">
        <p14:creationId xmlns:p14="http://schemas.microsoft.com/office/powerpoint/2010/main" val="86594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26</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1658600" cy="923330"/>
          </a:xfrm>
          <a:prstGeom prst="rect">
            <a:avLst/>
          </a:prstGeom>
          <a:noFill/>
        </p:spPr>
        <p:txBody>
          <a:bodyPr wrap="square">
            <a:spAutoFit/>
          </a:bodyPr>
          <a:lstStyle/>
          <a:p>
            <a:r>
              <a:rPr lang="en-US" sz="3600" dirty="0">
                <a:solidFill>
                  <a:schemeClr val="accent4">
                    <a:lumMod val="75000"/>
                  </a:schemeClr>
                </a:solidFill>
              </a:rPr>
              <a:t>Publish our Application: Open Port 8080 in AWS</a:t>
            </a:r>
          </a:p>
          <a:p>
            <a:r>
              <a:rPr lang="en-US" dirty="0">
                <a:solidFill>
                  <a:schemeClr val="accent4">
                    <a:lumMod val="75000"/>
                  </a:schemeClr>
                </a:solidFill>
              </a:rPr>
              <a:t>Navigate to the Network inbound rules page for the server</a:t>
            </a:r>
          </a:p>
        </p:txBody>
      </p:sp>
      <p:sp>
        <p:nvSpPr>
          <p:cNvPr id="4" name="Rectangle 3">
            <a:extLst>
              <a:ext uri="{FF2B5EF4-FFF2-40B4-BE49-F238E27FC236}">
                <a16:creationId xmlns:a16="http://schemas.microsoft.com/office/drawing/2014/main" id="{DE74044D-4B70-5301-D78D-E8EF8F05A9F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6446532"/>
            <a:ext cx="10820400" cy="400110"/>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lumMod val="65000"/>
                    <a:lumOff val="35000"/>
                  </a:schemeClr>
                </a:solidFill>
              </a:rPr>
              <a:t>Open the AWS console, select EC2, your SMART on </a:t>
            </a:r>
            <a:r>
              <a:rPr lang="en-US" sz="2000" dirty="0" err="1">
                <a:solidFill>
                  <a:schemeClr val="tx1">
                    <a:lumMod val="65000"/>
                    <a:lumOff val="35000"/>
                  </a:schemeClr>
                </a:solidFill>
              </a:rPr>
              <a:t>FHIR</a:t>
            </a:r>
            <a:r>
              <a:rPr lang="en-US" sz="2000" dirty="0">
                <a:solidFill>
                  <a:schemeClr val="tx1">
                    <a:lumMod val="65000"/>
                    <a:lumOff val="35000"/>
                  </a:schemeClr>
                </a:solidFill>
              </a:rPr>
              <a:t> server, and then click on the security group</a:t>
            </a:r>
          </a:p>
        </p:txBody>
      </p:sp>
      <p:pic>
        <p:nvPicPr>
          <p:cNvPr id="10" name="Picture 9">
            <a:extLst>
              <a:ext uri="{FF2B5EF4-FFF2-40B4-BE49-F238E27FC236}">
                <a16:creationId xmlns:a16="http://schemas.microsoft.com/office/drawing/2014/main" id="{848B504E-ABD9-BAF5-CF52-EBFCF01415EB}"/>
              </a:ext>
            </a:extLst>
          </p:cNvPr>
          <p:cNvPicPr>
            <a:picLocks noChangeAspect="1"/>
          </p:cNvPicPr>
          <p:nvPr/>
        </p:nvPicPr>
        <p:blipFill>
          <a:blip r:embed="rId3"/>
          <a:stretch>
            <a:fillRect/>
          </a:stretch>
        </p:blipFill>
        <p:spPr>
          <a:xfrm>
            <a:off x="1447800" y="1059392"/>
            <a:ext cx="9296400" cy="5357247"/>
          </a:xfrm>
          <a:prstGeom prst="rect">
            <a:avLst/>
          </a:prstGeom>
        </p:spPr>
      </p:pic>
    </p:spTree>
    <p:extLst>
      <p:ext uri="{BB962C8B-B14F-4D97-AF65-F5344CB8AC3E}">
        <p14:creationId xmlns:p14="http://schemas.microsoft.com/office/powerpoint/2010/main" val="732666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27</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1658600" cy="923330"/>
          </a:xfrm>
          <a:prstGeom prst="rect">
            <a:avLst/>
          </a:prstGeom>
          <a:noFill/>
        </p:spPr>
        <p:txBody>
          <a:bodyPr wrap="square">
            <a:spAutoFit/>
          </a:bodyPr>
          <a:lstStyle/>
          <a:p>
            <a:r>
              <a:rPr lang="en-US" sz="3600" dirty="0">
                <a:solidFill>
                  <a:schemeClr val="accent4">
                    <a:lumMod val="75000"/>
                  </a:schemeClr>
                </a:solidFill>
              </a:rPr>
              <a:t>Publish our Application: Open Port 8080 in AWS</a:t>
            </a:r>
          </a:p>
          <a:p>
            <a:r>
              <a:rPr lang="en-US" dirty="0">
                <a:solidFill>
                  <a:schemeClr val="accent4">
                    <a:lumMod val="75000"/>
                  </a:schemeClr>
                </a:solidFill>
              </a:rPr>
              <a:t>Edit the inbound rules</a:t>
            </a:r>
          </a:p>
        </p:txBody>
      </p:sp>
      <p:sp>
        <p:nvSpPr>
          <p:cNvPr id="4" name="Rectangle 3">
            <a:extLst>
              <a:ext uri="{FF2B5EF4-FFF2-40B4-BE49-F238E27FC236}">
                <a16:creationId xmlns:a16="http://schemas.microsoft.com/office/drawing/2014/main" id="{DE74044D-4B70-5301-D78D-E8EF8F05A9F1}"/>
              </a:ext>
            </a:extLst>
          </p:cNvPr>
          <p:cNvSpPr/>
          <p:nvPr/>
        </p:nvSpPr>
        <p:spPr>
          <a:xfrm>
            <a:off x="0" y="61722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9534DC-754B-C15D-CEDA-8B9A6F8A0571}"/>
              </a:ext>
            </a:extLst>
          </p:cNvPr>
          <p:cNvSpPr txBox="1"/>
          <p:nvPr/>
        </p:nvSpPr>
        <p:spPr>
          <a:xfrm>
            <a:off x="0" y="6059755"/>
            <a:ext cx="12115800" cy="132343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lumMod val="65000"/>
                    <a:lumOff val="35000"/>
                  </a:schemeClr>
                </a:solidFill>
              </a:rPr>
              <a:t>Select Edit Inbound Rules, then select Add Rule.  Add the two TCP rules as shown above (one is for Any-IPv4, the other is Any-IPv6) then select Save Rules</a:t>
            </a:r>
          </a:p>
          <a:p>
            <a:pPr marL="285750" indent="-285750">
              <a:buFont typeface="Arial" panose="020B0604020202020204" pitchFamily="34" charset="0"/>
              <a:buChar char="•"/>
            </a:pPr>
            <a:r>
              <a:rPr lang="en-US" sz="2000" dirty="0">
                <a:solidFill>
                  <a:schemeClr val="tx1">
                    <a:lumMod val="65000"/>
                    <a:lumOff val="35000"/>
                  </a:schemeClr>
                </a:solidFill>
              </a:rPr>
              <a:t>Normally, we would restrict access to a limited number of sources, but for this exercise we are making the application publicly available</a:t>
            </a:r>
          </a:p>
        </p:txBody>
      </p:sp>
      <p:pic>
        <p:nvPicPr>
          <p:cNvPr id="13" name="Picture 12">
            <a:extLst>
              <a:ext uri="{FF2B5EF4-FFF2-40B4-BE49-F238E27FC236}">
                <a16:creationId xmlns:a16="http://schemas.microsoft.com/office/drawing/2014/main" id="{E25DD7D5-BF82-8850-8E3D-D51AC7EC6BCD}"/>
              </a:ext>
            </a:extLst>
          </p:cNvPr>
          <p:cNvPicPr>
            <a:picLocks noChangeAspect="1"/>
          </p:cNvPicPr>
          <p:nvPr/>
        </p:nvPicPr>
        <p:blipFill>
          <a:blip r:embed="rId3"/>
          <a:stretch>
            <a:fillRect/>
          </a:stretch>
        </p:blipFill>
        <p:spPr>
          <a:xfrm>
            <a:off x="1815680" y="1054859"/>
            <a:ext cx="8560639" cy="4961080"/>
          </a:xfrm>
          <a:prstGeom prst="rect">
            <a:avLst/>
          </a:prstGeom>
        </p:spPr>
      </p:pic>
    </p:spTree>
    <p:extLst>
      <p:ext uri="{BB962C8B-B14F-4D97-AF65-F5344CB8AC3E}">
        <p14:creationId xmlns:p14="http://schemas.microsoft.com/office/powerpoint/2010/main" val="2706069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28</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1658600" cy="646331"/>
          </a:xfrm>
          <a:prstGeom prst="rect">
            <a:avLst/>
          </a:prstGeom>
          <a:noFill/>
        </p:spPr>
        <p:txBody>
          <a:bodyPr wrap="square">
            <a:spAutoFit/>
          </a:bodyPr>
          <a:lstStyle/>
          <a:p>
            <a:r>
              <a:rPr lang="en-US" sz="3600" dirty="0">
                <a:solidFill>
                  <a:schemeClr val="accent4">
                    <a:lumMod val="75000"/>
                  </a:schemeClr>
                </a:solidFill>
              </a:rPr>
              <a:t>Publish our Application: Confirm the Application is Reachable</a:t>
            </a:r>
          </a:p>
        </p:txBody>
      </p:sp>
      <p:sp>
        <p:nvSpPr>
          <p:cNvPr id="4" name="Rectangle 3">
            <a:extLst>
              <a:ext uri="{FF2B5EF4-FFF2-40B4-BE49-F238E27FC236}">
                <a16:creationId xmlns:a16="http://schemas.microsoft.com/office/drawing/2014/main" id="{DE74044D-4B70-5301-D78D-E8EF8F05A9F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9534DC-754B-C15D-CEDA-8B9A6F8A0571}"/>
              </a:ext>
            </a:extLst>
          </p:cNvPr>
          <p:cNvSpPr txBox="1"/>
          <p:nvPr/>
        </p:nvSpPr>
        <p:spPr>
          <a:xfrm>
            <a:off x="17505" y="5707915"/>
            <a:ext cx="12156989" cy="1015663"/>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lumMod val="65000"/>
                    <a:lumOff val="35000"/>
                  </a:schemeClr>
                </a:solidFill>
              </a:rPr>
              <a:t>Test that the application is reachable by navigating to: </a:t>
            </a:r>
          </a:p>
          <a:p>
            <a:pPr marL="285750" indent="-285750">
              <a:buFont typeface="Arial" panose="020B0604020202020204" pitchFamily="34" charset="0"/>
              <a:buChar char="•"/>
            </a:pPr>
            <a:r>
              <a:rPr lang="en-US" sz="2000" dirty="0">
                <a:solidFill>
                  <a:schemeClr val="tx1">
                    <a:lumMod val="65000"/>
                    <a:lumOff val="35000"/>
                  </a:schemeClr>
                </a:solidFill>
              </a:rPr>
              <a:t>http://&lt;host-ip&gt;/smart-on-fhir-examples</a:t>
            </a:r>
          </a:p>
          <a:p>
            <a:pPr marL="285750" indent="-285750">
              <a:buFont typeface="Arial" panose="020B0604020202020204" pitchFamily="34" charset="0"/>
              <a:buChar char="•"/>
            </a:pPr>
            <a:r>
              <a:rPr lang="en-US" sz="2000" dirty="0">
                <a:solidFill>
                  <a:schemeClr val="tx1">
                    <a:lumMod val="65000"/>
                    <a:lumOff val="35000"/>
                  </a:schemeClr>
                </a:solidFill>
              </a:rPr>
              <a:t>If the server is up and running and is reachable, you should see something like what is shown here</a:t>
            </a:r>
          </a:p>
        </p:txBody>
      </p:sp>
      <p:pic>
        <p:nvPicPr>
          <p:cNvPr id="8" name="Picture 7">
            <a:extLst>
              <a:ext uri="{FF2B5EF4-FFF2-40B4-BE49-F238E27FC236}">
                <a16:creationId xmlns:a16="http://schemas.microsoft.com/office/drawing/2014/main" id="{48ED0E13-B5EB-8EA9-3203-BB32903F3186}"/>
              </a:ext>
            </a:extLst>
          </p:cNvPr>
          <p:cNvPicPr>
            <a:picLocks noChangeAspect="1"/>
          </p:cNvPicPr>
          <p:nvPr/>
        </p:nvPicPr>
        <p:blipFill>
          <a:blip r:embed="rId3"/>
          <a:stretch>
            <a:fillRect/>
          </a:stretch>
        </p:blipFill>
        <p:spPr>
          <a:xfrm>
            <a:off x="1216817" y="848331"/>
            <a:ext cx="9758363" cy="4790469"/>
          </a:xfrm>
          <a:prstGeom prst="rect">
            <a:avLst/>
          </a:prstGeom>
        </p:spPr>
      </p:pic>
    </p:spTree>
    <p:extLst>
      <p:ext uri="{BB962C8B-B14F-4D97-AF65-F5344CB8AC3E}">
        <p14:creationId xmlns:p14="http://schemas.microsoft.com/office/powerpoint/2010/main" val="2258812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29</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1200329"/>
          </a:xfrm>
          <a:prstGeom prst="rect">
            <a:avLst/>
          </a:prstGeom>
          <a:noFill/>
        </p:spPr>
        <p:txBody>
          <a:bodyPr wrap="square">
            <a:spAutoFit/>
          </a:bodyPr>
          <a:lstStyle/>
          <a:p>
            <a:r>
              <a:rPr lang="en-US" sz="3600" dirty="0">
                <a:solidFill>
                  <a:schemeClr val="accent4">
                    <a:lumMod val="75000"/>
                  </a:schemeClr>
                </a:solidFill>
              </a:rPr>
              <a:t>Part 5: Launch our published application from an </a:t>
            </a:r>
            <a:r>
              <a:rPr lang="en-US" sz="3600" dirty="0" err="1">
                <a:solidFill>
                  <a:schemeClr val="accent4">
                    <a:lumMod val="75000"/>
                  </a:schemeClr>
                </a:solidFill>
              </a:rPr>
              <a:t>EMR</a:t>
            </a:r>
            <a:r>
              <a:rPr lang="en-US" sz="3600" dirty="0">
                <a:solidFill>
                  <a:schemeClr val="accent4">
                    <a:lumMod val="75000"/>
                  </a:schemeClr>
                </a:solidFill>
              </a:rPr>
              <a:t> using SMART on </a:t>
            </a:r>
            <a:r>
              <a:rPr lang="en-US" sz="3600" dirty="0" err="1">
                <a:solidFill>
                  <a:schemeClr val="accent4">
                    <a:lumMod val="75000"/>
                  </a:schemeClr>
                </a:solidFill>
              </a:rPr>
              <a:t>FHIR</a:t>
            </a:r>
            <a:endParaRPr lang="en-US" sz="3600" dirty="0">
              <a:solidFill>
                <a:schemeClr val="accent4">
                  <a:lumMod val="75000"/>
                </a:schemeClr>
              </a:solidFill>
            </a:endParaRPr>
          </a:p>
        </p:txBody>
      </p:sp>
      <p:sp>
        <p:nvSpPr>
          <p:cNvPr id="4" name="Rectangle 3">
            <a:extLst>
              <a:ext uri="{FF2B5EF4-FFF2-40B4-BE49-F238E27FC236}">
                <a16:creationId xmlns:a16="http://schemas.microsoft.com/office/drawing/2014/main" id="{B1FF94B2-3DCD-AA63-29A3-30563208A499}"/>
              </a:ext>
            </a:extLst>
          </p:cNvPr>
          <p:cNvSpPr/>
          <p:nvPr/>
        </p:nvSpPr>
        <p:spPr>
          <a:xfrm>
            <a:off x="0" y="5943600"/>
            <a:ext cx="12192000"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1579493"/>
            <a:ext cx="10820400"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lumMod val="65000"/>
                    <a:lumOff val="35000"/>
                  </a:schemeClr>
                </a:solidFill>
              </a:rPr>
              <a:t>Now that our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is available publicly we can launch it from any </a:t>
            </a:r>
            <a:r>
              <a:rPr lang="en-US" sz="2400" dirty="0" err="1">
                <a:solidFill>
                  <a:schemeClr val="tx1">
                    <a:lumMod val="65000"/>
                    <a:lumOff val="35000"/>
                  </a:schemeClr>
                </a:solidFill>
              </a:rPr>
              <a:t>EMR</a:t>
            </a:r>
            <a:r>
              <a:rPr lang="en-US" sz="2400" dirty="0">
                <a:solidFill>
                  <a:schemeClr val="tx1">
                    <a:lumMod val="65000"/>
                    <a:lumOff val="35000"/>
                  </a:schemeClr>
                </a:solidFill>
              </a:rPr>
              <a:t> as a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a:t>
            </a:r>
          </a:p>
          <a:p>
            <a:pPr marL="800100" lvl="1" indent="-342900">
              <a:buFont typeface="Arial" panose="020B0604020202020204" pitchFamily="34" charset="0"/>
              <a:buChar char="•"/>
            </a:pPr>
            <a:r>
              <a:rPr lang="en-US" sz="2400" dirty="0">
                <a:solidFill>
                  <a:schemeClr val="tx1">
                    <a:lumMod val="65000"/>
                    <a:lumOff val="35000"/>
                  </a:schemeClr>
                </a:solidFill>
              </a:rPr>
              <a:t>To demonstrate this we will launch our published application from the </a:t>
            </a:r>
            <a:r>
              <a:rPr lang="en-US" sz="2400" dirty="0" err="1">
                <a:solidFill>
                  <a:schemeClr val="tx1">
                    <a:lumMod val="65000"/>
                    <a:lumOff val="35000"/>
                  </a:schemeClr>
                </a:solidFill>
              </a:rPr>
              <a:t>SmartHealthIt</a:t>
            </a:r>
            <a:r>
              <a:rPr lang="en-US" sz="2400" dirty="0">
                <a:solidFill>
                  <a:schemeClr val="tx1">
                    <a:lumMod val="65000"/>
                    <a:lumOff val="35000"/>
                  </a:schemeClr>
                </a:solidFill>
              </a:rPr>
              <a:t> sandbox</a:t>
            </a:r>
          </a:p>
          <a:p>
            <a:pPr marL="800100" lvl="1" indent="-342900">
              <a:buFont typeface="Arial" panose="020B0604020202020204" pitchFamily="34" charset="0"/>
              <a:buChar char="•"/>
            </a:pPr>
            <a:r>
              <a:rPr lang="en-US" sz="2400" dirty="0">
                <a:solidFill>
                  <a:schemeClr val="tx1">
                    <a:lumMod val="65000"/>
                    <a:lumOff val="35000"/>
                  </a:schemeClr>
                </a:solidFill>
              </a:rPr>
              <a:t>But first we will need to make a small adjustment to Chrome to account for our application not being available as https</a:t>
            </a:r>
          </a:p>
        </p:txBody>
      </p:sp>
    </p:spTree>
    <p:extLst>
      <p:ext uri="{BB962C8B-B14F-4D97-AF65-F5344CB8AC3E}">
        <p14:creationId xmlns:p14="http://schemas.microsoft.com/office/powerpoint/2010/main" val="917955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1200329"/>
          </a:xfrm>
          <a:prstGeom prst="rect">
            <a:avLst/>
          </a:prstGeom>
          <a:noFill/>
        </p:spPr>
        <p:txBody>
          <a:bodyPr wrap="square">
            <a:spAutoFit/>
          </a:bodyPr>
          <a:lstStyle/>
          <a:p>
            <a:r>
              <a:rPr lang="en-US" sz="3600" dirty="0">
                <a:solidFill>
                  <a:schemeClr val="accent4">
                    <a:lumMod val="75000"/>
                  </a:schemeClr>
                </a:solidFill>
              </a:rPr>
              <a:t>Most of the Information Provided Here Comes from Other Sources </a:t>
            </a:r>
            <a:r>
              <a:rPr lang="en-US" sz="3600" baseline="0" dirty="0">
                <a:solidFill>
                  <a:schemeClr val="accent4">
                    <a:lumMod val="75000"/>
                  </a:schemeClr>
                </a:solidFill>
              </a:rPr>
              <a:t>(including the following)</a:t>
            </a:r>
            <a:endParaRPr lang="en-US" sz="2800" baseline="0" dirty="0">
              <a:solidFill>
                <a:schemeClr val="accent4">
                  <a:lumMod val="75000"/>
                </a:schemeClr>
              </a:solidFill>
            </a:endParaRPr>
          </a:p>
        </p:txBody>
      </p:sp>
      <p:sp>
        <p:nvSpPr>
          <p:cNvPr id="14" name="TextBox 13">
            <a:extLst>
              <a:ext uri="{FF2B5EF4-FFF2-40B4-BE49-F238E27FC236}">
                <a16:creationId xmlns:a16="http://schemas.microsoft.com/office/drawing/2014/main" id="{AE8D808F-6F0C-55F8-136C-A1D11BDBB316}"/>
              </a:ext>
            </a:extLst>
          </p:cNvPr>
          <p:cNvSpPr txBox="1"/>
          <p:nvPr/>
        </p:nvSpPr>
        <p:spPr>
          <a:xfrm>
            <a:off x="533400" y="2062903"/>
            <a:ext cx="10363200" cy="3293209"/>
          </a:xfrm>
          <a:prstGeom prst="rect">
            <a:avLst/>
          </a:prstGeom>
          <a:noFill/>
        </p:spPr>
        <p:txBody>
          <a:bodyPr wrap="square">
            <a:spAutoFit/>
          </a:bodyPr>
          <a:lstStyle/>
          <a:p>
            <a:r>
              <a:rPr lang="en-US" sz="3600" dirty="0">
                <a:solidFill>
                  <a:schemeClr val="accent4">
                    <a:lumMod val="75000"/>
                  </a:schemeClr>
                </a:solidFill>
              </a:rPr>
              <a:t>References:</a:t>
            </a:r>
            <a:endParaRPr lang="en-US" sz="3600" baseline="0" dirty="0">
              <a:solidFill>
                <a:schemeClr val="accent4">
                  <a:lumMod val="75000"/>
                </a:schemeClr>
              </a:solidFill>
            </a:endParaRPr>
          </a:p>
          <a:p>
            <a:pPr algn="l"/>
            <a:endParaRPr lang="en-US" dirty="0">
              <a:solidFill>
                <a:srgbClr val="091E42"/>
              </a:solidFill>
              <a:latin typeface="-apple-system"/>
            </a:endParaRPr>
          </a:p>
          <a:p>
            <a:pPr marL="285750" indent="-285750" algn="l">
              <a:buFont typeface="Arial" panose="020B0604020202020204" pitchFamily="34" charset="0"/>
              <a:buChar char="•"/>
            </a:pPr>
            <a:r>
              <a:rPr lang="en-US" b="0" i="0" dirty="0">
                <a:solidFill>
                  <a:srgbClr val="091E42"/>
                </a:solidFill>
                <a:effectLst/>
                <a:latin typeface="-apple-system"/>
              </a:rPr>
              <a:t>Mandel, Josh, SMART on </a:t>
            </a:r>
            <a:r>
              <a:rPr lang="en-US" b="0" i="0" dirty="0" err="1">
                <a:solidFill>
                  <a:srgbClr val="091E42"/>
                </a:solidFill>
                <a:effectLst/>
                <a:latin typeface="-apple-system"/>
              </a:rPr>
              <a:t>FHIR</a:t>
            </a:r>
            <a:r>
              <a:rPr lang="en-US" b="0" i="0" dirty="0">
                <a:solidFill>
                  <a:srgbClr val="091E42"/>
                </a:solidFill>
                <a:effectLst/>
                <a:latin typeface="-apple-system"/>
              </a:rPr>
              <a:t> (from DevDays, Richmond, 2019) available at </a:t>
            </a:r>
            <a:r>
              <a:rPr lang="en-US" b="0" i="0" u="none" strike="noStrike" dirty="0">
                <a:solidFill>
                  <a:srgbClr val="0052CC"/>
                </a:solidFill>
                <a:effectLst/>
                <a:latin typeface="-apple-system"/>
                <a:hlinkClick r:id="rId3"/>
              </a:rPr>
              <a:t>https://www.youtube.com/watch?v=N0PXAxBA-J8&amp;t=112s</a:t>
            </a:r>
            <a:endParaRPr lang="en-US" u="none" strike="noStrike" dirty="0">
              <a:solidFill>
                <a:srgbClr val="091E42"/>
              </a:solidFill>
              <a:latin typeface="-apple-system"/>
            </a:endParaRPr>
          </a:p>
          <a:p>
            <a:pPr marL="285750" indent="-285750" algn="l">
              <a:buFont typeface="Arial" panose="020B0604020202020204" pitchFamily="34" charset="0"/>
              <a:buChar char="•"/>
            </a:pPr>
            <a:r>
              <a:rPr lang="en-US" b="0" i="0" dirty="0">
                <a:solidFill>
                  <a:srgbClr val="091E42"/>
                </a:solidFill>
                <a:effectLst/>
                <a:latin typeface="-apple-system"/>
              </a:rPr>
              <a:t>Cannon, Renee, </a:t>
            </a:r>
            <a:r>
              <a:rPr lang="en-US" b="0" i="1" dirty="0">
                <a:solidFill>
                  <a:srgbClr val="091E42"/>
                </a:solidFill>
                <a:effectLst/>
                <a:latin typeface="-apple-system"/>
              </a:rPr>
              <a:t>SMART on </a:t>
            </a:r>
            <a:r>
              <a:rPr lang="en-US" b="0" i="1" dirty="0" err="1">
                <a:solidFill>
                  <a:srgbClr val="091E42"/>
                </a:solidFill>
                <a:effectLst/>
                <a:latin typeface="-apple-system"/>
              </a:rPr>
              <a:t>FHIR</a:t>
            </a:r>
            <a:r>
              <a:rPr lang="en-US" b="0" i="1" dirty="0">
                <a:solidFill>
                  <a:srgbClr val="091E42"/>
                </a:solidFill>
                <a:effectLst/>
                <a:latin typeface="-apple-system"/>
              </a:rPr>
              <a:t>: The Basics</a:t>
            </a:r>
            <a:r>
              <a:rPr lang="en-US" b="0" i="0" dirty="0">
                <a:solidFill>
                  <a:srgbClr val="091E42"/>
                </a:solidFill>
                <a:effectLst/>
                <a:latin typeface="-apple-system"/>
              </a:rPr>
              <a:t>, available at </a:t>
            </a:r>
            <a:r>
              <a:rPr lang="en-US" b="0" i="0" u="none" strike="noStrike" dirty="0">
                <a:solidFill>
                  <a:srgbClr val="0052CC"/>
                </a:solidFill>
                <a:effectLst/>
                <a:latin typeface="-apple-system"/>
                <a:hlinkClick r:id="rId4"/>
              </a:rPr>
              <a:t>https://www.youtube.com/watch?v=MMfe181tmwU</a:t>
            </a:r>
            <a:endParaRPr lang="en-US" b="0" i="0" u="none" strike="noStrike" dirty="0">
              <a:solidFill>
                <a:srgbClr val="0052CC"/>
              </a:solidFill>
              <a:effectLst/>
              <a:latin typeface="-apple-system"/>
            </a:endParaRPr>
          </a:p>
          <a:p>
            <a:pPr marL="285750" indent="-285750">
              <a:buFont typeface="Arial" panose="020B0604020202020204" pitchFamily="34" charset="0"/>
              <a:buChar char="•"/>
            </a:pPr>
            <a:r>
              <a:rPr lang="en-US" b="0" i="0" dirty="0">
                <a:solidFill>
                  <a:srgbClr val="091E42"/>
                </a:solidFill>
                <a:effectLst/>
                <a:latin typeface="-apple-system"/>
              </a:rPr>
              <a:t>The Cerner SMART on </a:t>
            </a:r>
            <a:r>
              <a:rPr lang="en-US" b="0" i="0" dirty="0" err="1">
                <a:solidFill>
                  <a:srgbClr val="091E42"/>
                </a:solidFill>
                <a:effectLst/>
                <a:latin typeface="-apple-system"/>
              </a:rPr>
              <a:t>FHIR</a:t>
            </a:r>
            <a:r>
              <a:rPr lang="en-US" b="0" i="0" dirty="0">
                <a:solidFill>
                  <a:srgbClr val="091E42"/>
                </a:solidFill>
                <a:effectLst/>
                <a:latin typeface="-apple-system"/>
              </a:rPr>
              <a:t> Tutorial, available at </a:t>
            </a:r>
            <a:r>
              <a:rPr lang="en-US" b="0" i="0" dirty="0">
                <a:solidFill>
                  <a:srgbClr val="091E42"/>
                </a:solidFill>
                <a:effectLst/>
                <a:latin typeface="-apple-system"/>
                <a:hlinkClick r:id="rId5"/>
              </a:rPr>
              <a:t>https://engineering.cerner.com/smart-on-fhir-tutorial/</a:t>
            </a:r>
            <a:r>
              <a:rPr lang="en-US" b="0" i="0" dirty="0">
                <a:solidFill>
                  <a:srgbClr val="091E42"/>
                </a:solidFill>
                <a:effectLst/>
                <a:latin typeface="-apple-system"/>
              </a:rPr>
              <a:t> </a:t>
            </a:r>
          </a:p>
          <a:p>
            <a:pPr algn="l"/>
            <a:endParaRPr lang="en-US" b="0" i="0" u="none" strike="noStrike" dirty="0">
              <a:solidFill>
                <a:srgbClr val="0052CC"/>
              </a:solidFill>
              <a:effectLst/>
              <a:latin typeface="-apple-system"/>
            </a:endParaRPr>
          </a:p>
          <a:p>
            <a:pPr algn="l"/>
            <a:endParaRPr lang="en-US" b="0" i="0" dirty="0">
              <a:solidFill>
                <a:srgbClr val="091E42"/>
              </a:solidFill>
              <a:effectLst/>
              <a:latin typeface="-apple-system"/>
            </a:endParaRPr>
          </a:p>
          <a:p>
            <a:endParaRPr lang="en-US" sz="2800" baseline="0" dirty="0">
              <a:solidFill>
                <a:schemeClr val="accent4">
                  <a:lumMod val="75000"/>
                </a:schemeClr>
              </a:solidFill>
            </a:endParaRPr>
          </a:p>
        </p:txBody>
      </p:sp>
    </p:spTree>
    <p:extLst>
      <p:ext uri="{BB962C8B-B14F-4D97-AF65-F5344CB8AC3E}">
        <p14:creationId xmlns:p14="http://schemas.microsoft.com/office/powerpoint/2010/main" val="2065875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30</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r>
              <a:rPr lang="en-US" sz="3600" dirty="0">
                <a:solidFill>
                  <a:schemeClr val="accent4">
                    <a:lumMod val="75000"/>
                  </a:schemeClr>
                </a:solidFill>
              </a:rPr>
              <a:t>Enable mixed http and https for launch.smarthealthit.org</a:t>
            </a:r>
          </a:p>
          <a:p>
            <a:r>
              <a:rPr lang="en-US" sz="2000" dirty="0">
                <a:solidFill>
                  <a:schemeClr val="accent4">
                    <a:lumMod val="75000"/>
                  </a:schemeClr>
                </a:solidFill>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132343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lumMod val="65000"/>
                    <a:lumOff val="35000"/>
                  </a:schemeClr>
                </a:solidFill>
              </a:rPr>
              <a:t>Since the </a:t>
            </a:r>
            <a:r>
              <a:rPr lang="en-US" sz="2000" dirty="0" err="1">
                <a:solidFill>
                  <a:schemeClr val="tx1">
                    <a:lumMod val="65000"/>
                    <a:lumOff val="35000"/>
                  </a:schemeClr>
                </a:solidFill>
              </a:rPr>
              <a:t>SmartHealthIt</a:t>
            </a:r>
            <a:r>
              <a:rPr lang="en-US" sz="2000" dirty="0">
                <a:solidFill>
                  <a:schemeClr val="tx1">
                    <a:lumMod val="65000"/>
                    <a:lumOff val="35000"/>
                  </a:schemeClr>
                </a:solidFill>
              </a:rPr>
              <a:t> sandbox submits the request to the SMART on </a:t>
            </a:r>
            <a:r>
              <a:rPr lang="en-US" sz="2000" dirty="0" err="1">
                <a:solidFill>
                  <a:schemeClr val="tx1">
                    <a:lumMod val="65000"/>
                    <a:lumOff val="35000"/>
                  </a:schemeClr>
                </a:solidFill>
              </a:rPr>
              <a:t>FHIR</a:t>
            </a:r>
            <a:r>
              <a:rPr lang="en-US" sz="2000" dirty="0">
                <a:solidFill>
                  <a:schemeClr val="tx1">
                    <a:lumMod val="65000"/>
                    <a:lumOff val="35000"/>
                  </a:schemeClr>
                </a:solidFill>
              </a:rPr>
              <a:t> application and our application does not currently support https, we need to tell Chrome that we would like to allow launch.smarthealthit.org to send both https and http content</a:t>
            </a:r>
          </a:p>
          <a:p>
            <a:pPr marL="285750" indent="-285750">
              <a:buFont typeface="Arial" panose="020B0604020202020204" pitchFamily="34" charset="0"/>
              <a:buChar char="•"/>
            </a:pPr>
            <a:r>
              <a:rPr lang="en-US" sz="2000" dirty="0">
                <a:solidFill>
                  <a:schemeClr val="tx1">
                    <a:lumMod val="65000"/>
                    <a:lumOff val="35000"/>
                  </a:schemeClr>
                </a:solidFill>
              </a:rPr>
              <a:t>Do this by opening launch.smarthealthit.org in a Chrome browser, then selecting the lock icon next to the </a:t>
            </a:r>
            <a:r>
              <a:rPr lang="en-US" sz="2000" dirty="0" err="1">
                <a:solidFill>
                  <a:schemeClr val="tx1">
                    <a:lumMod val="65000"/>
                    <a:lumOff val="35000"/>
                  </a:schemeClr>
                </a:solidFill>
              </a:rPr>
              <a:t>url</a:t>
            </a:r>
            <a:endParaRPr lang="en-US" sz="20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92B8378-92CB-2A1D-C4FB-38FCA7820FFD}"/>
              </a:ext>
            </a:extLst>
          </p:cNvPr>
          <p:cNvPicPr>
            <a:picLocks noChangeAspect="1"/>
          </p:cNvPicPr>
          <p:nvPr/>
        </p:nvPicPr>
        <p:blipFill>
          <a:blip r:embed="rId3"/>
          <a:stretch>
            <a:fillRect/>
          </a:stretch>
        </p:blipFill>
        <p:spPr>
          <a:xfrm>
            <a:off x="2172307" y="2484035"/>
            <a:ext cx="7709599" cy="4368001"/>
          </a:xfrm>
          <a:prstGeom prst="rect">
            <a:avLst/>
          </a:prstGeom>
        </p:spPr>
      </p:pic>
    </p:spTree>
    <p:extLst>
      <p:ext uri="{BB962C8B-B14F-4D97-AF65-F5344CB8AC3E}">
        <p14:creationId xmlns:p14="http://schemas.microsoft.com/office/powerpoint/2010/main" val="1974952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31</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r>
              <a:rPr lang="en-US" sz="3600" dirty="0">
                <a:solidFill>
                  <a:schemeClr val="accent4">
                    <a:lumMod val="75000"/>
                  </a:schemeClr>
                </a:solidFill>
              </a:rPr>
              <a:t>Enable mixed http and https for launch.smarthealthit.org</a:t>
            </a:r>
          </a:p>
          <a:p>
            <a:r>
              <a:rPr lang="en-US" sz="2000" dirty="0">
                <a:solidFill>
                  <a:schemeClr val="accent4">
                    <a:lumMod val="75000"/>
                  </a:schemeClr>
                </a:solidFill>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70788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lumMod val="65000"/>
                    <a:lumOff val="35000"/>
                  </a:schemeClr>
                </a:solidFill>
              </a:rPr>
              <a:t>Scroll down to the Insecure content setting and select Allow</a:t>
            </a:r>
          </a:p>
          <a:p>
            <a:pPr marL="285750" indent="-285750">
              <a:buFont typeface="Arial" panose="020B0604020202020204" pitchFamily="34" charset="0"/>
              <a:buChar char="•"/>
            </a:pPr>
            <a:r>
              <a:rPr lang="en-US" sz="2000" dirty="0">
                <a:solidFill>
                  <a:schemeClr val="tx1">
                    <a:lumMod val="65000"/>
                    <a:lumOff val="35000"/>
                  </a:schemeClr>
                </a:solidFill>
              </a:rPr>
              <a:t>This will allow our http site to be accessed from the https launch executed by the </a:t>
            </a:r>
            <a:r>
              <a:rPr lang="en-US" sz="2000" dirty="0" err="1">
                <a:solidFill>
                  <a:schemeClr val="tx1">
                    <a:lumMod val="65000"/>
                    <a:lumOff val="35000"/>
                  </a:schemeClr>
                </a:solidFill>
              </a:rPr>
              <a:t>SmartHealthIt</a:t>
            </a:r>
            <a:r>
              <a:rPr lang="en-US" sz="2000" dirty="0">
                <a:solidFill>
                  <a:schemeClr val="tx1">
                    <a:lumMod val="65000"/>
                    <a:lumOff val="35000"/>
                  </a:schemeClr>
                </a:solidFill>
              </a:rPr>
              <a:t> sandbox</a:t>
            </a: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E9283F2-9AE4-EFFE-3866-0CC5745F2FFF}"/>
              </a:ext>
            </a:extLst>
          </p:cNvPr>
          <p:cNvPicPr>
            <a:picLocks noChangeAspect="1"/>
          </p:cNvPicPr>
          <p:nvPr/>
        </p:nvPicPr>
        <p:blipFill>
          <a:blip r:embed="rId3"/>
          <a:stretch>
            <a:fillRect/>
          </a:stretch>
        </p:blipFill>
        <p:spPr>
          <a:xfrm>
            <a:off x="2140300" y="1918519"/>
            <a:ext cx="7911400" cy="4714875"/>
          </a:xfrm>
          <a:prstGeom prst="rect">
            <a:avLst/>
          </a:prstGeom>
        </p:spPr>
      </p:pic>
    </p:spTree>
    <p:extLst>
      <p:ext uri="{BB962C8B-B14F-4D97-AF65-F5344CB8AC3E}">
        <p14:creationId xmlns:p14="http://schemas.microsoft.com/office/powerpoint/2010/main" val="845010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32</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52400" y="136525"/>
            <a:ext cx="11887200" cy="646331"/>
          </a:xfrm>
          <a:prstGeom prst="rect">
            <a:avLst/>
          </a:prstGeom>
          <a:noFill/>
        </p:spPr>
        <p:txBody>
          <a:bodyPr wrap="square">
            <a:spAutoFit/>
          </a:bodyPr>
          <a:lstStyle/>
          <a:p>
            <a:r>
              <a:rPr lang="en-US" sz="3600" dirty="0">
                <a:solidFill>
                  <a:schemeClr val="accent4">
                    <a:lumMod val="75000"/>
                  </a:schemeClr>
                </a:solidFill>
              </a:rPr>
              <a:t>Launch our published SMART on </a:t>
            </a:r>
            <a:r>
              <a:rPr lang="en-US" sz="3600" dirty="0" err="1">
                <a:solidFill>
                  <a:schemeClr val="accent4">
                    <a:lumMod val="75000"/>
                  </a:schemeClr>
                </a:solidFill>
              </a:rPr>
              <a:t>FHIR</a:t>
            </a:r>
            <a:r>
              <a:rPr lang="en-US" sz="3600" dirty="0">
                <a:solidFill>
                  <a:schemeClr val="accent4">
                    <a:lumMod val="75000"/>
                  </a:schemeClr>
                </a:solidFill>
              </a:rPr>
              <a:t> application from an </a:t>
            </a:r>
            <a:r>
              <a:rPr lang="en-US" sz="3600" dirty="0" err="1">
                <a:solidFill>
                  <a:schemeClr val="accent4">
                    <a:lumMod val="75000"/>
                  </a:schemeClr>
                </a:solidFill>
              </a:rPr>
              <a:t>EMR</a:t>
            </a:r>
            <a:endParaRPr lang="en-US" sz="3600" dirty="0">
              <a:solidFill>
                <a:schemeClr val="accent4">
                  <a:lumMod val="75000"/>
                </a:schemeClr>
              </a:solidFill>
            </a:endParaRPr>
          </a:p>
        </p:txBody>
      </p:sp>
      <p:sp>
        <p:nvSpPr>
          <p:cNvPr id="7" name="Rectangle 6">
            <a:extLst>
              <a:ext uri="{FF2B5EF4-FFF2-40B4-BE49-F238E27FC236}">
                <a16:creationId xmlns:a16="http://schemas.microsoft.com/office/drawing/2014/main" id="{51AEDD88-952D-1EF1-3CD6-89286C7B7E73}"/>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9EC8B9-C316-0205-F1C8-DC0A43788D82}"/>
              </a:ext>
            </a:extLst>
          </p:cNvPr>
          <p:cNvSpPr txBox="1"/>
          <p:nvPr/>
        </p:nvSpPr>
        <p:spPr>
          <a:xfrm>
            <a:off x="-9268" y="5677023"/>
            <a:ext cx="12156989" cy="1015663"/>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lumMod val="65000"/>
                    <a:lumOff val="35000"/>
                  </a:schemeClr>
                </a:solidFill>
              </a:rPr>
              <a:t>Navigate to the </a:t>
            </a:r>
            <a:r>
              <a:rPr lang="en-US" sz="2000" dirty="0" err="1">
                <a:solidFill>
                  <a:schemeClr val="tx1">
                    <a:lumMod val="65000"/>
                    <a:lumOff val="35000"/>
                  </a:schemeClr>
                </a:solidFill>
              </a:rPr>
              <a:t>SmartHealthIt</a:t>
            </a:r>
            <a:r>
              <a:rPr lang="en-US" sz="2000" dirty="0">
                <a:solidFill>
                  <a:schemeClr val="tx1">
                    <a:lumMod val="65000"/>
                    <a:lumOff val="35000"/>
                  </a:schemeClr>
                </a:solidFill>
              </a:rPr>
              <a:t> sand box at </a:t>
            </a:r>
            <a:r>
              <a:rPr lang="en-US" sz="2000" dirty="0">
                <a:solidFill>
                  <a:schemeClr val="tx1">
                    <a:lumMod val="65000"/>
                    <a:lumOff val="35000"/>
                  </a:schemeClr>
                </a:solidFill>
                <a:hlinkClick r:id="rId3"/>
              </a:rPr>
              <a:t>https://launch.smarthealthit.org/</a:t>
            </a:r>
            <a:r>
              <a:rPr lang="en-US" sz="2000" dirty="0">
                <a:solidFill>
                  <a:schemeClr val="tx1">
                    <a:lumMod val="65000"/>
                    <a:lumOff val="35000"/>
                  </a:schemeClr>
                </a:solidFill>
              </a:rPr>
              <a:t>  </a:t>
            </a:r>
          </a:p>
          <a:p>
            <a:pPr marL="285750" indent="-285750">
              <a:buFont typeface="Arial" panose="020B0604020202020204" pitchFamily="34" charset="0"/>
              <a:buChar char="•"/>
            </a:pPr>
            <a:r>
              <a:rPr lang="en-US" sz="2000" dirty="0">
                <a:solidFill>
                  <a:schemeClr val="tx1">
                    <a:lumMod val="65000"/>
                    <a:lumOff val="35000"/>
                  </a:schemeClr>
                </a:solidFill>
              </a:rPr>
              <a:t>Enter the URL for our app and launch: http://&lt;host-ip&gt;/smart-on-fhir-examples/005-serverside</a:t>
            </a:r>
          </a:p>
          <a:p>
            <a:pPr marL="285750" indent="-285750">
              <a:buFont typeface="Arial" panose="020B0604020202020204" pitchFamily="34" charset="0"/>
              <a:buChar char="•"/>
            </a:pPr>
            <a:r>
              <a:rPr lang="en-US" sz="2000" dirty="0">
                <a:solidFill>
                  <a:schemeClr val="tx1">
                    <a:lumMod val="65000"/>
                    <a:lumOff val="35000"/>
                  </a:schemeClr>
                </a:solidFill>
              </a:rPr>
              <a:t>Press the “Launch App!” button</a:t>
            </a:r>
          </a:p>
        </p:txBody>
      </p:sp>
      <p:pic>
        <p:nvPicPr>
          <p:cNvPr id="11" name="Picture 10">
            <a:extLst>
              <a:ext uri="{FF2B5EF4-FFF2-40B4-BE49-F238E27FC236}">
                <a16:creationId xmlns:a16="http://schemas.microsoft.com/office/drawing/2014/main" id="{F38E5797-3DC4-B688-B503-9D3F925E5933}"/>
              </a:ext>
            </a:extLst>
          </p:cNvPr>
          <p:cNvPicPr>
            <a:picLocks noChangeAspect="1"/>
          </p:cNvPicPr>
          <p:nvPr/>
        </p:nvPicPr>
        <p:blipFill>
          <a:blip r:embed="rId4"/>
          <a:stretch>
            <a:fillRect/>
          </a:stretch>
        </p:blipFill>
        <p:spPr>
          <a:xfrm>
            <a:off x="783989" y="881834"/>
            <a:ext cx="10624021" cy="4538663"/>
          </a:xfrm>
          <a:prstGeom prst="rect">
            <a:avLst/>
          </a:prstGeom>
        </p:spPr>
      </p:pic>
    </p:spTree>
    <p:extLst>
      <p:ext uri="{BB962C8B-B14F-4D97-AF65-F5344CB8AC3E}">
        <p14:creationId xmlns:p14="http://schemas.microsoft.com/office/powerpoint/2010/main" val="3482876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33</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1200329"/>
          </a:xfrm>
          <a:prstGeom prst="rect">
            <a:avLst/>
          </a:prstGeom>
          <a:noFill/>
        </p:spPr>
        <p:txBody>
          <a:bodyPr wrap="square">
            <a:spAutoFit/>
          </a:bodyPr>
          <a:lstStyle/>
          <a:p>
            <a:r>
              <a:rPr lang="en-US" sz="3600" dirty="0">
                <a:solidFill>
                  <a:schemeClr val="accent4">
                    <a:lumMod val="75000"/>
                  </a:schemeClr>
                </a:solidFill>
              </a:rPr>
              <a:t>Success!!!</a:t>
            </a:r>
          </a:p>
          <a:p>
            <a:r>
              <a:rPr lang="en-US" dirty="0">
                <a:solidFill>
                  <a:schemeClr val="accent4">
                    <a:lumMod val="75000"/>
                  </a:schemeClr>
                </a:solidFill>
              </a:rPr>
              <a:t>After logging in and selecting a patient, you should get a response from our publicly available SMART on </a:t>
            </a:r>
            <a:r>
              <a:rPr lang="en-US" dirty="0" err="1">
                <a:solidFill>
                  <a:schemeClr val="accent4">
                    <a:lumMod val="75000"/>
                  </a:schemeClr>
                </a:solidFill>
              </a:rPr>
              <a:t>FHIR</a:t>
            </a:r>
            <a:r>
              <a:rPr lang="en-US" dirty="0">
                <a:solidFill>
                  <a:schemeClr val="accent4">
                    <a:lumMod val="75000"/>
                  </a:schemeClr>
                </a:solidFill>
              </a:rPr>
              <a:t> Application that looks something like this</a:t>
            </a:r>
          </a:p>
        </p:txBody>
      </p:sp>
      <p:sp>
        <p:nvSpPr>
          <p:cNvPr id="4" name="Rectangle 3">
            <a:extLst>
              <a:ext uri="{FF2B5EF4-FFF2-40B4-BE49-F238E27FC236}">
                <a16:creationId xmlns:a16="http://schemas.microsoft.com/office/drawing/2014/main" id="{34C17921-0855-8AD2-25F9-2120390C2AF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BCA4F21-E7FF-BFC3-40F3-967CB8EEB44D}"/>
              </a:ext>
            </a:extLst>
          </p:cNvPr>
          <p:cNvPicPr>
            <a:picLocks noChangeAspect="1"/>
          </p:cNvPicPr>
          <p:nvPr/>
        </p:nvPicPr>
        <p:blipFill>
          <a:blip r:embed="rId3"/>
          <a:stretch>
            <a:fillRect/>
          </a:stretch>
        </p:blipFill>
        <p:spPr>
          <a:xfrm>
            <a:off x="2340106" y="1374101"/>
            <a:ext cx="7511787" cy="5347374"/>
          </a:xfrm>
          <a:prstGeom prst="rect">
            <a:avLst/>
          </a:prstGeom>
        </p:spPr>
      </p:pic>
    </p:spTree>
    <p:extLst>
      <p:ext uri="{BB962C8B-B14F-4D97-AF65-F5344CB8AC3E}">
        <p14:creationId xmlns:p14="http://schemas.microsoft.com/office/powerpoint/2010/main" val="3225727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34</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Summary</a:t>
            </a:r>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1043731"/>
            <a:ext cx="10820400" cy="3416320"/>
          </a:xfrm>
          <a:prstGeom prst="rect">
            <a:avLst/>
          </a:prstGeom>
          <a:noFill/>
        </p:spPr>
        <p:txBody>
          <a:bodyPr wrap="square">
            <a:spAutoFit/>
          </a:bodyPr>
          <a:lstStyle/>
          <a:p>
            <a:r>
              <a:rPr lang="en-US" sz="3200" dirty="0">
                <a:solidFill>
                  <a:schemeClr val="accent4">
                    <a:lumMod val="75000"/>
                  </a:schemeClr>
                </a:solidFill>
              </a:rPr>
              <a:t>This</a:t>
            </a:r>
            <a:r>
              <a:rPr lang="en-US" sz="3200" baseline="0" dirty="0">
                <a:solidFill>
                  <a:schemeClr val="accent4">
                    <a:lumMod val="75000"/>
                  </a:schemeClr>
                </a:solidFill>
              </a:rPr>
              <a:t> </a:t>
            </a:r>
            <a:r>
              <a:rPr lang="en-US" sz="3200" dirty="0">
                <a:solidFill>
                  <a:schemeClr val="accent4">
                    <a:lumMod val="75000"/>
                  </a:schemeClr>
                </a:solidFill>
              </a:rPr>
              <a:t>concludes our</a:t>
            </a:r>
            <a:r>
              <a:rPr lang="en-US" sz="3200" baseline="0" dirty="0">
                <a:solidFill>
                  <a:schemeClr val="accent4">
                    <a:lumMod val="75000"/>
                  </a:schemeClr>
                </a:solidFill>
              </a:rPr>
              <a:t> </a:t>
            </a:r>
            <a:r>
              <a:rPr lang="en-US" sz="3200" dirty="0">
                <a:solidFill>
                  <a:schemeClr val="accent4">
                    <a:lumMod val="75000"/>
                  </a:schemeClr>
                </a:solidFill>
              </a:rPr>
              <a:t>discussion of the deployment and publishing of a SMART on </a:t>
            </a:r>
            <a:r>
              <a:rPr lang="en-US" sz="3200" dirty="0" err="1">
                <a:solidFill>
                  <a:schemeClr val="accent4">
                    <a:lumMod val="75000"/>
                  </a:schemeClr>
                </a:solidFill>
              </a:rPr>
              <a:t>FHIR</a:t>
            </a:r>
            <a:r>
              <a:rPr lang="en-US" sz="3200" dirty="0">
                <a:solidFill>
                  <a:schemeClr val="accent4">
                    <a:lumMod val="75000"/>
                  </a:schemeClr>
                </a:solidFill>
              </a:rPr>
              <a:t> application</a:t>
            </a:r>
            <a:endParaRPr lang="en-US" sz="3200" baseline="0" dirty="0">
              <a:solidFill>
                <a:schemeClr val="accent4">
                  <a:lumMod val="75000"/>
                </a:schemeClr>
              </a:solidFill>
            </a:endParaRPr>
          </a:p>
          <a:p>
            <a:endParaRPr lang="en-US" sz="1200" dirty="0">
              <a:solidFill>
                <a:schemeClr val="accent4">
                  <a:lumMod val="75000"/>
                </a:schemeClr>
              </a:solidFill>
            </a:endParaRPr>
          </a:p>
          <a:p>
            <a:r>
              <a:rPr lang="en-US" sz="3200" baseline="0" dirty="0">
                <a:solidFill>
                  <a:schemeClr val="accent4">
                    <a:lumMod val="75000"/>
                  </a:schemeClr>
                </a:solidFill>
              </a:rPr>
              <a:t>What we’ve learned</a:t>
            </a:r>
          </a:p>
          <a:p>
            <a:endParaRPr lang="en-US" sz="1200" baseline="0" dirty="0">
              <a:solidFill>
                <a:schemeClr val="tx1">
                  <a:lumMod val="65000"/>
                  <a:lumOff val="35000"/>
                </a:schemeClr>
              </a:solidFill>
            </a:endParaRPr>
          </a:p>
          <a:p>
            <a:pPr marL="285750" indent="-285750">
              <a:buFont typeface="Arial" panose="020B0604020202020204" pitchFamily="34" charset="0"/>
              <a:buChar char="•"/>
            </a:pPr>
            <a:r>
              <a:rPr lang="en-US" sz="2400" dirty="0">
                <a:solidFill>
                  <a:schemeClr val="tx1">
                    <a:lumMod val="65000"/>
                    <a:lumOff val="35000"/>
                  </a:schemeClr>
                </a:solidFill>
              </a:rPr>
              <a:t>How to create and provision an AWS instance to host our application</a:t>
            </a:r>
          </a:p>
          <a:p>
            <a:pPr marL="285750" indent="-285750">
              <a:buFont typeface="Arial" panose="020B0604020202020204" pitchFamily="34" charset="0"/>
              <a:buChar char="•"/>
            </a:pPr>
            <a:r>
              <a:rPr lang="en-US" sz="2400" dirty="0">
                <a:solidFill>
                  <a:schemeClr val="tx1">
                    <a:lumMod val="65000"/>
                    <a:lumOff val="35000"/>
                  </a:schemeClr>
                </a:solidFill>
              </a:rPr>
              <a:t>How to deploy a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to that host</a:t>
            </a:r>
          </a:p>
          <a:p>
            <a:pPr marL="285750" indent="-285750">
              <a:buFont typeface="Arial" panose="020B0604020202020204" pitchFamily="34" charset="0"/>
              <a:buChar char="•"/>
            </a:pPr>
            <a:r>
              <a:rPr lang="en-US" sz="2400" dirty="0">
                <a:solidFill>
                  <a:schemeClr val="tx1">
                    <a:lumMod val="65000"/>
                    <a:lumOff val="35000"/>
                  </a:schemeClr>
                </a:solidFill>
              </a:rPr>
              <a:t>How to manage the availability of our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a:t>
            </a:r>
          </a:p>
          <a:p>
            <a:pPr marL="285750" indent="-285750">
              <a:buFont typeface="Arial" panose="020B0604020202020204" pitchFamily="34" charset="0"/>
              <a:buChar char="•"/>
            </a:pPr>
            <a:r>
              <a:rPr lang="en-US" sz="2400" dirty="0">
                <a:solidFill>
                  <a:schemeClr val="tx1">
                    <a:lumMod val="65000"/>
                    <a:lumOff val="35000"/>
                  </a:schemeClr>
                </a:solidFill>
              </a:rPr>
              <a:t>How to test our SMART on </a:t>
            </a:r>
            <a:r>
              <a:rPr lang="en-US" sz="2400" dirty="0" err="1">
                <a:solidFill>
                  <a:schemeClr val="tx1">
                    <a:lumMod val="65000"/>
                    <a:lumOff val="35000"/>
                  </a:schemeClr>
                </a:solidFill>
              </a:rPr>
              <a:t>FHIR</a:t>
            </a:r>
            <a:r>
              <a:rPr lang="en-US" sz="2400" dirty="0">
                <a:solidFill>
                  <a:schemeClr val="tx1">
                    <a:lumMod val="65000"/>
                    <a:lumOff val="35000"/>
                  </a:schemeClr>
                </a:solidFill>
              </a:rPr>
              <a:t> deployment</a:t>
            </a:r>
          </a:p>
        </p:txBody>
      </p:sp>
    </p:spTree>
    <p:extLst>
      <p:ext uri="{BB962C8B-B14F-4D97-AF65-F5344CB8AC3E}">
        <p14:creationId xmlns:p14="http://schemas.microsoft.com/office/powerpoint/2010/main" val="3467547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35</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4</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533401" y="2172549"/>
            <a:ext cx="11125200" cy="2616101"/>
          </a:xfrm>
          <a:prstGeom prst="rect">
            <a:avLst/>
          </a:prstGeom>
          <a:noFill/>
        </p:spPr>
        <p:txBody>
          <a:bodyPr wrap="square">
            <a:spAutoFit/>
          </a:bodyPr>
          <a:lstStyle/>
          <a:p>
            <a:r>
              <a:rPr lang="en-US" sz="2800" dirty="0">
                <a:solidFill>
                  <a:schemeClr val="accent4">
                    <a:lumMod val="75000"/>
                  </a:schemeClr>
                </a:solidFill>
              </a:rPr>
              <a:t>In this activity we will go from Zero</a:t>
            </a:r>
            <a:r>
              <a:rPr lang="en-US" sz="2800" baseline="30000" dirty="0">
                <a:solidFill>
                  <a:schemeClr val="accent4">
                    <a:lumMod val="75000"/>
                  </a:schemeClr>
                </a:solidFill>
              </a:rPr>
              <a:t>*</a:t>
            </a:r>
            <a:r>
              <a:rPr lang="en-US" sz="2800" dirty="0">
                <a:solidFill>
                  <a:schemeClr val="accent4">
                    <a:lumMod val="75000"/>
                  </a:schemeClr>
                </a:solidFill>
              </a:rPr>
              <a:t> to a fully provisioned AWS EC2 Windows Server running </a:t>
            </a:r>
            <a:r>
              <a:rPr lang="en-US" sz="2800" dirty="0" err="1">
                <a:solidFill>
                  <a:schemeClr val="accent4">
                    <a:lumMod val="75000"/>
                  </a:schemeClr>
                </a:solidFill>
              </a:rPr>
              <a:t>Wildfly</a:t>
            </a:r>
            <a:r>
              <a:rPr lang="en-US" sz="2800" dirty="0">
                <a:solidFill>
                  <a:schemeClr val="accent4">
                    <a:lumMod val="75000"/>
                  </a:schemeClr>
                </a:solidFill>
              </a:rPr>
              <a:t> and a deployed, published and publicly available instance of a SMART on </a:t>
            </a:r>
            <a:r>
              <a:rPr lang="en-US" sz="2800" dirty="0" err="1">
                <a:solidFill>
                  <a:schemeClr val="accent4">
                    <a:lumMod val="75000"/>
                  </a:schemeClr>
                </a:solidFill>
              </a:rPr>
              <a:t>FHIR</a:t>
            </a:r>
            <a:r>
              <a:rPr lang="en-US" sz="2800" dirty="0">
                <a:solidFill>
                  <a:schemeClr val="accent4">
                    <a:lumMod val="75000"/>
                  </a:schemeClr>
                </a:solidFill>
              </a:rPr>
              <a:t> application</a:t>
            </a:r>
          </a:p>
          <a:p>
            <a:endParaRPr lang="en-US" sz="2800" baseline="0" dirty="0">
              <a:solidFill>
                <a:schemeClr val="tx1">
                  <a:lumMod val="65000"/>
                  <a:lumOff val="35000"/>
                </a:schemeClr>
              </a:solidFill>
            </a:endParaRPr>
          </a:p>
          <a:p>
            <a:endParaRPr lang="en-US" sz="2800" baseline="0" dirty="0">
              <a:solidFill>
                <a:schemeClr val="tx1">
                  <a:lumMod val="65000"/>
                  <a:lumOff val="35000"/>
                </a:schemeClr>
              </a:solidFill>
            </a:endParaRPr>
          </a:p>
          <a:p>
            <a:pPr algn="r"/>
            <a:r>
              <a:rPr lang="en-US" sz="2400" baseline="30000" dirty="0">
                <a:solidFill>
                  <a:schemeClr val="tx1">
                    <a:lumMod val="65000"/>
                    <a:lumOff val="35000"/>
                  </a:schemeClr>
                </a:solidFill>
              </a:rPr>
              <a:t>*</a:t>
            </a:r>
            <a:r>
              <a:rPr lang="en-US" sz="2400" dirty="0">
                <a:solidFill>
                  <a:schemeClr val="tx1">
                    <a:lumMod val="65000"/>
                    <a:lumOff val="35000"/>
                  </a:schemeClr>
                </a:solidFill>
              </a:rPr>
              <a:t>We do assume you have an active AWS account you can access</a:t>
            </a:r>
          </a:p>
        </p:txBody>
      </p:sp>
      <p:sp>
        <p:nvSpPr>
          <p:cNvPr id="6" name="TextBox 5">
            <a:extLst>
              <a:ext uri="{FF2B5EF4-FFF2-40B4-BE49-F238E27FC236}">
                <a16:creationId xmlns:a16="http://schemas.microsoft.com/office/drawing/2014/main" id="{8A66C4BD-EB60-EB4E-DC47-5405E24038A4}"/>
              </a:ext>
            </a:extLst>
          </p:cNvPr>
          <p:cNvSpPr txBox="1"/>
          <p:nvPr/>
        </p:nvSpPr>
        <p:spPr>
          <a:xfrm>
            <a:off x="609600" y="142402"/>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90126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5</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609600" y="879309"/>
            <a:ext cx="11532973" cy="5386090"/>
          </a:xfrm>
          <a:prstGeom prst="rect">
            <a:avLst/>
          </a:prstGeom>
          <a:noFill/>
        </p:spPr>
        <p:txBody>
          <a:bodyPr wrap="square">
            <a:spAutoFit/>
          </a:bodyPr>
          <a:lstStyle/>
          <a:p>
            <a:r>
              <a:rPr lang="en-US" sz="2800" dirty="0">
                <a:solidFill>
                  <a:schemeClr val="accent4">
                    <a:lumMod val="75000"/>
                  </a:schemeClr>
                </a:solidFill>
              </a:rPr>
              <a:t>This</a:t>
            </a:r>
            <a:r>
              <a:rPr lang="en-US" sz="2800" baseline="0" dirty="0">
                <a:solidFill>
                  <a:schemeClr val="accent4">
                    <a:lumMod val="75000"/>
                  </a:schemeClr>
                </a:solidFill>
              </a:rPr>
              <a:t> presentation </a:t>
            </a:r>
            <a:r>
              <a:rPr lang="en-US" sz="2800" dirty="0">
                <a:solidFill>
                  <a:schemeClr val="accent4">
                    <a:lumMod val="75000"/>
                  </a:schemeClr>
                </a:solidFill>
              </a:rPr>
              <a:t>describes in detail how to publish a SMART on </a:t>
            </a:r>
            <a:r>
              <a:rPr lang="en-US" sz="2800" dirty="0" err="1">
                <a:solidFill>
                  <a:schemeClr val="accent4">
                    <a:lumMod val="75000"/>
                  </a:schemeClr>
                </a:solidFill>
              </a:rPr>
              <a:t>FHIR</a:t>
            </a:r>
            <a:r>
              <a:rPr lang="en-US" sz="2800" dirty="0">
                <a:solidFill>
                  <a:schemeClr val="accent4">
                    <a:lumMod val="75000"/>
                  </a:schemeClr>
                </a:solidFill>
              </a:rPr>
              <a:t> application and make it publicly available</a:t>
            </a:r>
            <a:endParaRPr lang="en-US" sz="2800" baseline="0" dirty="0">
              <a:solidFill>
                <a:schemeClr val="tx1">
                  <a:lumMod val="65000"/>
                  <a:lumOff val="35000"/>
                </a:schemeClr>
              </a:solidFill>
            </a:endParaRPr>
          </a:p>
          <a:p>
            <a:pPr marL="285750" indent="-285750">
              <a:buFont typeface="Arial" panose="020B0604020202020204" pitchFamily="34" charset="0"/>
              <a:buChar char="•"/>
            </a:pPr>
            <a:r>
              <a:rPr lang="en-US" sz="2400" dirty="0">
                <a:solidFill>
                  <a:schemeClr val="tx1">
                    <a:lumMod val="65000"/>
                    <a:lumOff val="35000"/>
                  </a:schemeClr>
                </a:solidFill>
              </a:rPr>
              <a:t>This activity can be generalized to the deployment and publishing of any web application</a:t>
            </a:r>
          </a:p>
          <a:p>
            <a:pPr marL="285750" indent="-285750">
              <a:buFont typeface="Arial" panose="020B0604020202020204" pitchFamily="34" charset="0"/>
              <a:buChar char="•"/>
            </a:pPr>
            <a:r>
              <a:rPr lang="en-US" sz="2400" dirty="0">
                <a:solidFill>
                  <a:schemeClr val="tx1">
                    <a:lumMod val="65000"/>
                    <a:lumOff val="35000"/>
                  </a:schemeClr>
                </a:solidFill>
              </a:rPr>
              <a:t>We use Amazon Web Services as our host for this example</a:t>
            </a:r>
          </a:p>
          <a:p>
            <a:pPr marL="285750" indent="-285750">
              <a:buFont typeface="Arial" panose="020B0604020202020204" pitchFamily="34" charset="0"/>
              <a:buChar char="•"/>
            </a:pPr>
            <a:r>
              <a:rPr lang="en-US" sz="2400" dirty="0">
                <a:solidFill>
                  <a:schemeClr val="tx1">
                    <a:lumMod val="65000"/>
                    <a:lumOff val="35000"/>
                  </a:schemeClr>
                </a:solidFill>
              </a:rPr>
              <a:t>This activity assumes the participant has an existing AWS account where they will be able to create an EC2 instance to host a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a:t>
            </a:r>
          </a:p>
          <a:p>
            <a:pPr marL="285750" indent="-285750">
              <a:buFont typeface="Arial" panose="020B0604020202020204" pitchFamily="34" charset="0"/>
              <a:buChar char="•"/>
            </a:pPr>
            <a:r>
              <a:rPr lang="en-US" sz="2400" dirty="0">
                <a:solidFill>
                  <a:schemeClr val="tx1">
                    <a:lumMod val="65000"/>
                    <a:lumOff val="35000"/>
                  </a:schemeClr>
                </a:solidFill>
              </a:rPr>
              <a:t>We use a Java web application as our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for this example</a:t>
            </a:r>
          </a:p>
          <a:p>
            <a:pPr marL="285750" indent="-285750">
              <a:buFont typeface="Arial" panose="020B0604020202020204" pitchFamily="34" charset="0"/>
              <a:buChar char="•"/>
            </a:pPr>
            <a:r>
              <a:rPr lang="en-US" sz="2400" baseline="0" dirty="0">
                <a:solidFill>
                  <a:schemeClr val="tx1">
                    <a:lumMod val="65000"/>
                    <a:lumOff val="35000"/>
                  </a:schemeClr>
                </a:solidFill>
              </a:rPr>
              <a:t>We use JBoss </a:t>
            </a:r>
            <a:r>
              <a:rPr lang="en-US" sz="2400" baseline="0" dirty="0" err="1">
                <a:solidFill>
                  <a:schemeClr val="tx1">
                    <a:lumMod val="65000"/>
                    <a:lumOff val="35000"/>
                  </a:schemeClr>
                </a:solidFill>
              </a:rPr>
              <a:t>Wildfly</a:t>
            </a:r>
            <a:r>
              <a:rPr lang="en-US" sz="2400" baseline="0" dirty="0">
                <a:solidFill>
                  <a:schemeClr val="tx1">
                    <a:lumMod val="65000"/>
                    <a:lumOff val="35000"/>
                  </a:schemeClr>
                </a:solidFill>
              </a:rPr>
              <a:t> as our application</a:t>
            </a:r>
          </a:p>
          <a:p>
            <a:pPr marL="285750" indent="-285750">
              <a:buFont typeface="Arial" panose="020B0604020202020204" pitchFamily="34" charset="0"/>
              <a:buChar char="•"/>
            </a:pPr>
            <a:r>
              <a:rPr lang="en-US" sz="2400" dirty="0">
                <a:solidFill>
                  <a:schemeClr val="tx1">
                    <a:lumMod val="65000"/>
                    <a:lumOff val="35000"/>
                  </a:schemeClr>
                </a:solidFill>
              </a:rPr>
              <a:t>After this activity the participants should be able to </a:t>
            </a:r>
          </a:p>
          <a:p>
            <a:pPr marL="742950" lvl="1" indent="-285750">
              <a:buFont typeface="Arial" panose="020B0604020202020204" pitchFamily="34" charset="0"/>
              <a:buChar char="•"/>
            </a:pPr>
            <a:r>
              <a:rPr lang="en-US" sz="2400" dirty="0">
                <a:solidFill>
                  <a:schemeClr val="tx1">
                    <a:lumMod val="65000"/>
                    <a:lumOff val="35000"/>
                  </a:schemeClr>
                </a:solidFill>
              </a:rPr>
              <a:t>Create an AWS EC2 instance to host a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a:t>
            </a:r>
          </a:p>
          <a:p>
            <a:pPr marL="742950" lvl="1" indent="-285750">
              <a:buFont typeface="Arial" panose="020B0604020202020204" pitchFamily="34" charset="0"/>
              <a:buChar char="•"/>
            </a:pPr>
            <a:r>
              <a:rPr lang="en-US" sz="2400" dirty="0">
                <a:solidFill>
                  <a:schemeClr val="tx1">
                    <a:lumMod val="65000"/>
                    <a:lumOff val="35000"/>
                  </a:schemeClr>
                </a:solidFill>
              </a:rPr>
              <a:t>Deploy a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 to that environment</a:t>
            </a:r>
          </a:p>
          <a:p>
            <a:pPr marL="742950" lvl="1" indent="-285750">
              <a:buFont typeface="Arial" panose="020B0604020202020204" pitchFamily="34" charset="0"/>
              <a:buChar char="•"/>
            </a:pPr>
            <a:r>
              <a:rPr lang="en-US" sz="2400" dirty="0">
                <a:solidFill>
                  <a:schemeClr val="tx1">
                    <a:lumMod val="65000"/>
                    <a:lumOff val="35000"/>
                  </a:schemeClr>
                </a:solidFill>
              </a:rPr>
              <a:t>Manage the availability of that application (e.g. make the application publicly available or limit access to a specified set of clients) </a:t>
            </a:r>
          </a:p>
          <a:p>
            <a:pPr marL="742950" lvl="1" indent="-285750">
              <a:buFont typeface="Arial" panose="020B0604020202020204" pitchFamily="34" charset="0"/>
              <a:buChar char="•"/>
            </a:pPr>
            <a:r>
              <a:rPr lang="en-US" sz="2400" dirty="0">
                <a:solidFill>
                  <a:schemeClr val="tx1">
                    <a:lumMod val="65000"/>
                    <a:lumOff val="35000"/>
                  </a:schemeClr>
                </a:solidFill>
              </a:rPr>
              <a:t>Test and confirm the availability of our newly deployed application</a:t>
            </a:r>
          </a:p>
        </p:txBody>
      </p:sp>
      <p:sp>
        <p:nvSpPr>
          <p:cNvPr id="6" name="TextBox 5">
            <a:extLst>
              <a:ext uri="{FF2B5EF4-FFF2-40B4-BE49-F238E27FC236}">
                <a16:creationId xmlns:a16="http://schemas.microsoft.com/office/drawing/2014/main" id="{8A66C4BD-EB60-EB4E-DC47-5405E24038A4}"/>
              </a:ext>
            </a:extLst>
          </p:cNvPr>
          <p:cNvSpPr txBox="1"/>
          <p:nvPr/>
        </p:nvSpPr>
        <p:spPr>
          <a:xfrm>
            <a:off x="609600" y="142402"/>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225935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6</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1200329"/>
          </a:xfrm>
          <a:prstGeom prst="rect">
            <a:avLst/>
          </a:prstGeom>
          <a:noFill/>
        </p:spPr>
        <p:txBody>
          <a:bodyPr wrap="square">
            <a:spAutoFit/>
          </a:bodyPr>
          <a:lstStyle/>
          <a:p>
            <a:r>
              <a:rPr lang="en-US" sz="3600" dirty="0">
                <a:solidFill>
                  <a:schemeClr val="accent4">
                    <a:lumMod val="75000"/>
                  </a:schemeClr>
                </a:solidFill>
              </a:rPr>
              <a:t>Part 1: Create an AWS ECW Instance to host our SMART on </a:t>
            </a:r>
            <a:r>
              <a:rPr lang="en-US" sz="3600" dirty="0" err="1">
                <a:solidFill>
                  <a:schemeClr val="accent4">
                    <a:lumMod val="75000"/>
                  </a:schemeClr>
                </a:solidFill>
              </a:rPr>
              <a:t>FHIR</a:t>
            </a:r>
            <a:r>
              <a:rPr lang="en-US" sz="3600" dirty="0">
                <a:solidFill>
                  <a:schemeClr val="accent4">
                    <a:lumMod val="75000"/>
                  </a:schemeClr>
                </a:solidFill>
              </a:rPr>
              <a:t> application</a:t>
            </a:r>
          </a:p>
        </p:txBody>
      </p:sp>
      <p:sp>
        <p:nvSpPr>
          <p:cNvPr id="5" name="TextBox 4">
            <a:extLst>
              <a:ext uri="{FF2B5EF4-FFF2-40B4-BE49-F238E27FC236}">
                <a16:creationId xmlns:a16="http://schemas.microsoft.com/office/drawing/2014/main" id="{4C9534DC-754B-C15D-CEDA-8B9A6F8A0571}"/>
              </a:ext>
            </a:extLst>
          </p:cNvPr>
          <p:cNvSpPr txBox="1"/>
          <p:nvPr/>
        </p:nvSpPr>
        <p:spPr>
          <a:xfrm>
            <a:off x="533400" y="2438400"/>
            <a:ext cx="10820400" cy="830997"/>
          </a:xfrm>
          <a:prstGeom prst="rect">
            <a:avLst/>
          </a:prstGeom>
          <a:noFill/>
        </p:spPr>
        <p:txBody>
          <a:bodyPr wrap="square">
            <a:spAutoFit/>
          </a:bodyPr>
          <a:lstStyle/>
          <a:p>
            <a:pPr algn="ctr"/>
            <a:r>
              <a:rPr lang="en-US" sz="2400" dirty="0">
                <a:solidFill>
                  <a:schemeClr val="tx1">
                    <a:lumMod val="65000"/>
                    <a:lumOff val="35000"/>
                  </a:schemeClr>
                </a:solidFill>
              </a:rPr>
              <a:t>In this section we will describe how to create an AWS EC2 instance to host our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a:t>
            </a:r>
          </a:p>
        </p:txBody>
      </p:sp>
    </p:spTree>
    <p:extLst>
      <p:ext uri="{BB962C8B-B14F-4D97-AF65-F5344CB8AC3E}">
        <p14:creationId xmlns:p14="http://schemas.microsoft.com/office/powerpoint/2010/main" val="107274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7</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Create an AWS EC2 Instance</a:t>
            </a:r>
          </a:p>
        </p:txBody>
      </p:sp>
      <p:sp>
        <p:nvSpPr>
          <p:cNvPr id="8" name="Rectangle 7">
            <a:extLst>
              <a:ext uri="{FF2B5EF4-FFF2-40B4-BE49-F238E27FC236}">
                <a16:creationId xmlns:a16="http://schemas.microsoft.com/office/drawing/2014/main" id="{1BFC5DD6-857C-A510-3975-AE8AC7BE9DBF}"/>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FD2298-2EDC-2990-2DCE-345A7B665387}"/>
              </a:ext>
            </a:extLst>
          </p:cNvPr>
          <p:cNvPicPr>
            <a:picLocks noChangeAspect="1"/>
          </p:cNvPicPr>
          <p:nvPr/>
        </p:nvPicPr>
        <p:blipFill>
          <a:blip r:embed="rId3"/>
          <a:stretch>
            <a:fillRect/>
          </a:stretch>
        </p:blipFill>
        <p:spPr>
          <a:xfrm>
            <a:off x="1170405" y="826154"/>
            <a:ext cx="9752968" cy="5700401"/>
          </a:xfrm>
          <a:prstGeom prst="rect">
            <a:avLst/>
          </a:prstGeom>
        </p:spPr>
      </p:pic>
    </p:spTree>
    <p:extLst>
      <p:ext uri="{BB962C8B-B14F-4D97-AF65-F5344CB8AC3E}">
        <p14:creationId xmlns:p14="http://schemas.microsoft.com/office/powerpoint/2010/main" val="21346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8</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04711"/>
            <a:ext cx="10363200" cy="646331"/>
          </a:xfrm>
          <a:prstGeom prst="rect">
            <a:avLst/>
          </a:prstGeom>
          <a:noFill/>
        </p:spPr>
        <p:txBody>
          <a:bodyPr wrap="square">
            <a:spAutoFit/>
          </a:bodyPr>
          <a:lstStyle/>
          <a:p>
            <a:r>
              <a:rPr lang="en-US" sz="3600" dirty="0">
                <a:solidFill>
                  <a:schemeClr val="accent4">
                    <a:lumMod val="75000"/>
                  </a:schemeClr>
                </a:solidFill>
              </a:rPr>
              <a:t>Configure the New EC2 Instance</a:t>
            </a:r>
          </a:p>
        </p:txBody>
      </p:sp>
      <p:pic>
        <p:nvPicPr>
          <p:cNvPr id="7" name="Picture 6">
            <a:extLst>
              <a:ext uri="{FF2B5EF4-FFF2-40B4-BE49-F238E27FC236}">
                <a16:creationId xmlns:a16="http://schemas.microsoft.com/office/drawing/2014/main" id="{1A57CE9E-6F8A-831E-95D1-33E55F352919}"/>
              </a:ext>
            </a:extLst>
          </p:cNvPr>
          <p:cNvPicPr>
            <a:picLocks noChangeAspect="1"/>
          </p:cNvPicPr>
          <p:nvPr/>
        </p:nvPicPr>
        <p:blipFill>
          <a:blip r:embed="rId3"/>
          <a:stretch>
            <a:fillRect/>
          </a:stretch>
        </p:blipFill>
        <p:spPr>
          <a:xfrm>
            <a:off x="4174524" y="892727"/>
            <a:ext cx="5350476" cy="1179261"/>
          </a:xfrm>
          <a:prstGeom prst="rect">
            <a:avLst/>
          </a:prstGeom>
          <a:ln w="31750">
            <a:solidFill>
              <a:schemeClr val="bg1">
                <a:lumMod val="85000"/>
              </a:schemeClr>
            </a:solidFill>
          </a:ln>
        </p:spPr>
      </p:pic>
      <p:pic>
        <p:nvPicPr>
          <p:cNvPr id="9" name="Picture 8">
            <a:extLst>
              <a:ext uri="{FF2B5EF4-FFF2-40B4-BE49-F238E27FC236}">
                <a16:creationId xmlns:a16="http://schemas.microsoft.com/office/drawing/2014/main" id="{196F9AC0-5A24-5662-BD5C-4B9909D93466}"/>
              </a:ext>
            </a:extLst>
          </p:cNvPr>
          <p:cNvPicPr>
            <a:picLocks noChangeAspect="1"/>
          </p:cNvPicPr>
          <p:nvPr/>
        </p:nvPicPr>
        <p:blipFill>
          <a:blip r:embed="rId4"/>
          <a:stretch>
            <a:fillRect/>
          </a:stretch>
        </p:blipFill>
        <p:spPr>
          <a:xfrm>
            <a:off x="4174525" y="2091070"/>
            <a:ext cx="5883875" cy="835824"/>
          </a:xfrm>
          <a:prstGeom prst="rect">
            <a:avLst/>
          </a:prstGeom>
          <a:ln w="31750">
            <a:solidFill>
              <a:schemeClr val="bg1">
                <a:lumMod val="85000"/>
              </a:schemeClr>
            </a:solidFill>
          </a:ln>
        </p:spPr>
      </p:pic>
      <p:pic>
        <p:nvPicPr>
          <p:cNvPr id="11" name="Picture 10">
            <a:extLst>
              <a:ext uri="{FF2B5EF4-FFF2-40B4-BE49-F238E27FC236}">
                <a16:creationId xmlns:a16="http://schemas.microsoft.com/office/drawing/2014/main" id="{30DC8DE7-0072-6383-929B-DED7B9D8C9DB}"/>
              </a:ext>
            </a:extLst>
          </p:cNvPr>
          <p:cNvPicPr>
            <a:picLocks noChangeAspect="1"/>
          </p:cNvPicPr>
          <p:nvPr/>
        </p:nvPicPr>
        <p:blipFill>
          <a:blip r:embed="rId5"/>
          <a:stretch>
            <a:fillRect/>
          </a:stretch>
        </p:blipFill>
        <p:spPr>
          <a:xfrm>
            <a:off x="4174525" y="4074377"/>
            <a:ext cx="5883875" cy="1792685"/>
          </a:xfrm>
          <a:prstGeom prst="rect">
            <a:avLst/>
          </a:prstGeom>
          <a:ln w="31750">
            <a:solidFill>
              <a:schemeClr val="bg1">
                <a:lumMod val="85000"/>
              </a:schemeClr>
            </a:solidFill>
          </a:ln>
        </p:spPr>
      </p:pic>
      <p:sp>
        <p:nvSpPr>
          <p:cNvPr id="12" name="Rectangle 11">
            <a:extLst>
              <a:ext uri="{FF2B5EF4-FFF2-40B4-BE49-F238E27FC236}">
                <a16:creationId xmlns:a16="http://schemas.microsoft.com/office/drawing/2014/main" id="{5C28D7D6-51A4-3BE8-3B3E-236328016FE9}"/>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F1F1AC0-80B6-05AD-FF3D-664670162160}"/>
              </a:ext>
            </a:extLst>
          </p:cNvPr>
          <p:cNvPicPr>
            <a:picLocks noChangeAspect="1"/>
          </p:cNvPicPr>
          <p:nvPr/>
        </p:nvPicPr>
        <p:blipFill>
          <a:blip r:embed="rId6"/>
          <a:stretch>
            <a:fillRect/>
          </a:stretch>
        </p:blipFill>
        <p:spPr>
          <a:xfrm>
            <a:off x="4174525" y="5915024"/>
            <a:ext cx="4772025" cy="647700"/>
          </a:xfrm>
          <a:prstGeom prst="rect">
            <a:avLst/>
          </a:prstGeom>
          <a:ln w="31750">
            <a:solidFill>
              <a:schemeClr val="bg1">
                <a:lumMod val="85000"/>
              </a:schemeClr>
            </a:solidFill>
          </a:ln>
        </p:spPr>
      </p:pic>
      <p:pic>
        <p:nvPicPr>
          <p:cNvPr id="16" name="Picture 15">
            <a:extLst>
              <a:ext uri="{FF2B5EF4-FFF2-40B4-BE49-F238E27FC236}">
                <a16:creationId xmlns:a16="http://schemas.microsoft.com/office/drawing/2014/main" id="{E7FF6B29-D238-D5AB-723A-D35E783372F6}"/>
              </a:ext>
            </a:extLst>
          </p:cNvPr>
          <p:cNvPicPr>
            <a:picLocks noChangeAspect="1"/>
          </p:cNvPicPr>
          <p:nvPr/>
        </p:nvPicPr>
        <p:blipFill>
          <a:blip r:embed="rId7"/>
          <a:stretch>
            <a:fillRect/>
          </a:stretch>
        </p:blipFill>
        <p:spPr>
          <a:xfrm>
            <a:off x="4174525" y="2957522"/>
            <a:ext cx="7010400" cy="1086227"/>
          </a:xfrm>
          <a:prstGeom prst="rect">
            <a:avLst/>
          </a:prstGeom>
          <a:ln w="31750">
            <a:solidFill>
              <a:schemeClr val="bg1">
                <a:lumMod val="85000"/>
              </a:schemeClr>
            </a:solidFill>
          </a:ln>
        </p:spPr>
      </p:pic>
      <p:sp>
        <p:nvSpPr>
          <p:cNvPr id="17" name="TextBox 16">
            <a:extLst>
              <a:ext uri="{FF2B5EF4-FFF2-40B4-BE49-F238E27FC236}">
                <a16:creationId xmlns:a16="http://schemas.microsoft.com/office/drawing/2014/main" id="{25FED62C-1FE5-B464-44B4-6A814FA80F27}"/>
              </a:ext>
            </a:extLst>
          </p:cNvPr>
          <p:cNvSpPr txBox="1"/>
          <p:nvPr/>
        </p:nvSpPr>
        <p:spPr>
          <a:xfrm>
            <a:off x="1" y="780046"/>
            <a:ext cx="4038600" cy="38374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65000"/>
                    <a:lumOff val="35000"/>
                  </a:schemeClr>
                </a:solidFill>
              </a:rPr>
              <a:t>Give your instance a name</a:t>
            </a:r>
          </a:p>
        </p:txBody>
      </p:sp>
      <p:sp>
        <p:nvSpPr>
          <p:cNvPr id="18" name="TextBox 17">
            <a:extLst>
              <a:ext uri="{FF2B5EF4-FFF2-40B4-BE49-F238E27FC236}">
                <a16:creationId xmlns:a16="http://schemas.microsoft.com/office/drawing/2014/main" id="{F116A55F-B742-436F-324D-2804853BA82E}"/>
              </a:ext>
            </a:extLst>
          </p:cNvPr>
          <p:cNvSpPr txBox="1"/>
          <p:nvPr/>
        </p:nvSpPr>
        <p:spPr>
          <a:xfrm>
            <a:off x="6179" y="2119950"/>
            <a:ext cx="4174525"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65000"/>
                    <a:lumOff val="35000"/>
                  </a:schemeClr>
                </a:solidFill>
              </a:rPr>
              <a:t>Select the Machine</a:t>
            </a:r>
          </a:p>
          <a:p>
            <a:pPr marL="742950" lvl="1" indent="-285750">
              <a:buFont typeface="Arial" panose="020B0604020202020204" pitchFamily="34" charset="0"/>
              <a:buChar char="•"/>
            </a:pPr>
            <a:r>
              <a:rPr lang="en-US" dirty="0">
                <a:solidFill>
                  <a:schemeClr val="tx1">
                    <a:lumMod val="65000"/>
                    <a:lumOff val="35000"/>
                  </a:schemeClr>
                </a:solidFill>
              </a:rPr>
              <a:t>For this example we are using Windows Server 2022 Base</a:t>
            </a:r>
          </a:p>
          <a:p>
            <a:pPr marL="285750" indent="-285750">
              <a:buFont typeface="Arial" panose="020B0604020202020204" pitchFamily="34" charset="0"/>
              <a:buChar char="•"/>
            </a:pPr>
            <a:r>
              <a:rPr lang="en-US" dirty="0">
                <a:solidFill>
                  <a:schemeClr val="tx1">
                    <a:lumMod val="65000"/>
                    <a:lumOff val="35000"/>
                  </a:schemeClr>
                </a:solidFill>
              </a:rPr>
              <a:t>Select the Type</a:t>
            </a:r>
          </a:p>
          <a:p>
            <a:pPr marL="742950" lvl="1" indent="-285750">
              <a:buFont typeface="Arial" panose="020B0604020202020204" pitchFamily="34" charset="0"/>
              <a:buChar char="•"/>
            </a:pPr>
            <a:r>
              <a:rPr lang="en-US" dirty="0">
                <a:solidFill>
                  <a:schemeClr val="tx1">
                    <a:lumMod val="65000"/>
                    <a:lumOff val="35000"/>
                  </a:schemeClr>
                </a:solidFill>
              </a:rPr>
              <a:t>For this example we are using t3.large</a:t>
            </a:r>
          </a:p>
        </p:txBody>
      </p:sp>
      <p:sp>
        <p:nvSpPr>
          <p:cNvPr id="19" name="TextBox 18">
            <a:extLst>
              <a:ext uri="{FF2B5EF4-FFF2-40B4-BE49-F238E27FC236}">
                <a16:creationId xmlns:a16="http://schemas.microsoft.com/office/drawing/2014/main" id="{B9CB8395-E68E-B076-FF51-B1DCD7A26051}"/>
              </a:ext>
            </a:extLst>
          </p:cNvPr>
          <p:cNvSpPr txBox="1"/>
          <p:nvPr/>
        </p:nvSpPr>
        <p:spPr>
          <a:xfrm>
            <a:off x="-1" y="4072325"/>
            <a:ext cx="41745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65000"/>
                    <a:lumOff val="35000"/>
                  </a:schemeClr>
                </a:solidFill>
              </a:rPr>
              <a:t>Create a key pair</a:t>
            </a:r>
          </a:p>
          <a:p>
            <a:pPr marL="742950" lvl="1" indent="-285750">
              <a:buFont typeface="Arial" panose="020B0604020202020204" pitchFamily="34" charset="0"/>
              <a:buChar char="•"/>
            </a:pPr>
            <a:r>
              <a:rPr lang="en-US" dirty="0">
                <a:solidFill>
                  <a:schemeClr val="tx1">
                    <a:lumMod val="65000"/>
                    <a:lumOff val="35000"/>
                  </a:schemeClr>
                </a:solidFill>
              </a:rPr>
              <a:t>This will be used to generate your admin password</a:t>
            </a:r>
          </a:p>
          <a:p>
            <a:pPr marL="742950" lvl="1" indent="-285750">
              <a:buFont typeface="Arial" panose="020B0604020202020204" pitchFamily="34" charset="0"/>
              <a:buChar char="•"/>
            </a:pPr>
            <a:r>
              <a:rPr lang="en-US" dirty="0">
                <a:solidFill>
                  <a:schemeClr val="tx1">
                    <a:lumMod val="65000"/>
                    <a:lumOff val="35000"/>
                  </a:schemeClr>
                </a:solidFill>
              </a:rPr>
              <a:t>This will download a key file, be sure to save it in a safe place</a:t>
            </a:r>
          </a:p>
        </p:txBody>
      </p:sp>
      <p:sp>
        <p:nvSpPr>
          <p:cNvPr id="20" name="TextBox 19">
            <a:extLst>
              <a:ext uri="{FF2B5EF4-FFF2-40B4-BE49-F238E27FC236}">
                <a16:creationId xmlns:a16="http://schemas.microsoft.com/office/drawing/2014/main" id="{4DC31C8F-5043-D550-EB3E-760FAED29E8B}"/>
              </a:ext>
            </a:extLst>
          </p:cNvPr>
          <p:cNvSpPr txBox="1"/>
          <p:nvPr/>
        </p:nvSpPr>
        <p:spPr>
          <a:xfrm>
            <a:off x="51485" y="5858470"/>
            <a:ext cx="4114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65000"/>
                    <a:lumOff val="35000"/>
                  </a:schemeClr>
                </a:solidFill>
              </a:rPr>
              <a:t>Limit RDP access</a:t>
            </a:r>
          </a:p>
          <a:p>
            <a:pPr marL="742950" lvl="1" indent="-285750">
              <a:buFont typeface="Arial" panose="020B0604020202020204" pitchFamily="34" charset="0"/>
              <a:buChar char="•"/>
            </a:pPr>
            <a:r>
              <a:rPr lang="en-US" dirty="0">
                <a:solidFill>
                  <a:schemeClr val="tx1">
                    <a:lumMod val="65000"/>
                    <a:lumOff val="35000"/>
                  </a:schemeClr>
                </a:solidFill>
              </a:rPr>
              <a:t>I’m only allowing RDP access from my localhost</a:t>
            </a:r>
          </a:p>
        </p:txBody>
      </p:sp>
      <p:pic>
        <p:nvPicPr>
          <p:cNvPr id="22" name="Picture 21">
            <a:extLst>
              <a:ext uri="{FF2B5EF4-FFF2-40B4-BE49-F238E27FC236}">
                <a16:creationId xmlns:a16="http://schemas.microsoft.com/office/drawing/2014/main" id="{348D2CD0-6E6D-A9D1-D230-54D5BC1C41AC}"/>
              </a:ext>
            </a:extLst>
          </p:cNvPr>
          <p:cNvPicPr>
            <a:picLocks noChangeAspect="1"/>
          </p:cNvPicPr>
          <p:nvPr/>
        </p:nvPicPr>
        <p:blipFill>
          <a:blip r:embed="rId8"/>
          <a:stretch>
            <a:fillRect/>
          </a:stretch>
        </p:blipFill>
        <p:spPr>
          <a:xfrm>
            <a:off x="9194200" y="5953639"/>
            <a:ext cx="1990725" cy="590550"/>
          </a:xfrm>
          <a:prstGeom prst="rect">
            <a:avLst/>
          </a:prstGeom>
        </p:spPr>
      </p:pic>
      <p:sp>
        <p:nvSpPr>
          <p:cNvPr id="23" name="TextBox 22">
            <a:extLst>
              <a:ext uri="{FF2B5EF4-FFF2-40B4-BE49-F238E27FC236}">
                <a16:creationId xmlns:a16="http://schemas.microsoft.com/office/drawing/2014/main" id="{3D2212C5-A9B9-E21B-19D9-4CA44BBD5AF8}"/>
              </a:ext>
            </a:extLst>
          </p:cNvPr>
          <p:cNvSpPr txBox="1"/>
          <p:nvPr/>
        </p:nvSpPr>
        <p:spPr>
          <a:xfrm>
            <a:off x="9220200" y="6488668"/>
            <a:ext cx="4038599" cy="369332"/>
          </a:xfrm>
          <a:prstGeom prst="rect">
            <a:avLst/>
          </a:prstGeom>
          <a:noFill/>
        </p:spPr>
        <p:txBody>
          <a:bodyPr wrap="square" rtlCol="0">
            <a:spAutoFit/>
          </a:bodyPr>
          <a:lstStyle/>
          <a:p>
            <a:r>
              <a:rPr lang="en-US" dirty="0">
                <a:solidFill>
                  <a:schemeClr val="tx1">
                    <a:lumMod val="65000"/>
                    <a:lumOff val="35000"/>
                  </a:schemeClr>
                </a:solidFill>
              </a:rPr>
              <a:t>When you’re done, Launch</a:t>
            </a:r>
          </a:p>
        </p:txBody>
      </p:sp>
    </p:spTree>
    <p:extLst>
      <p:ext uri="{BB962C8B-B14F-4D97-AF65-F5344CB8AC3E}">
        <p14:creationId xmlns:p14="http://schemas.microsoft.com/office/powerpoint/2010/main" val="3788163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9</a:t>
            </a:fld>
            <a:endParaRPr lang="en-US" dirty="0">
              <a:solidFill>
                <a:schemeClr val="tx2"/>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646331"/>
          </a:xfrm>
          <a:prstGeom prst="rect">
            <a:avLst/>
          </a:prstGeom>
          <a:noFill/>
        </p:spPr>
        <p:txBody>
          <a:bodyPr wrap="square">
            <a:spAutoFit/>
          </a:bodyPr>
          <a:lstStyle/>
          <a:p>
            <a:r>
              <a:rPr lang="en-US" sz="3600" dirty="0">
                <a:solidFill>
                  <a:schemeClr val="accent4">
                    <a:lumMod val="75000"/>
                  </a:schemeClr>
                </a:solidFill>
              </a:rPr>
              <a:t>Get the Windows Password: Screen 1 of 2</a:t>
            </a:r>
          </a:p>
        </p:txBody>
      </p:sp>
      <p:sp>
        <p:nvSpPr>
          <p:cNvPr id="8" name="Rectangle 7">
            <a:extLst>
              <a:ext uri="{FF2B5EF4-FFF2-40B4-BE49-F238E27FC236}">
                <a16:creationId xmlns:a16="http://schemas.microsoft.com/office/drawing/2014/main" id="{2C80AD3F-864E-9450-1C98-FFE44BE366AA}"/>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6B6D9FA-99C2-6084-5A88-5F6929DCE7BD}"/>
              </a:ext>
            </a:extLst>
          </p:cNvPr>
          <p:cNvPicPr>
            <a:picLocks noChangeAspect="1"/>
          </p:cNvPicPr>
          <p:nvPr/>
        </p:nvPicPr>
        <p:blipFill>
          <a:blip r:embed="rId3"/>
          <a:stretch>
            <a:fillRect/>
          </a:stretch>
        </p:blipFill>
        <p:spPr>
          <a:xfrm>
            <a:off x="1092598" y="782856"/>
            <a:ext cx="9534480" cy="6008940"/>
          </a:xfrm>
          <a:prstGeom prst="rect">
            <a:avLst/>
          </a:prstGeom>
        </p:spPr>
      </p:pic>
    </p:spTree>
    <p:extLst>
      <p:ext uri="{BB962C8B-B14F-4D97-AF65-F5344CB8AC3E}">
        <p14:creationId xmlns:p14="http://schemas.microsoft.com/office/powerpoint/2010/main" val="1861328385"/>
      </p:ext>
    </p:extLst>
  </p:cSld>
  <p:clrMapOvr>
    <a:masterClrMapping/>
  </p:clrMapOvr>
</p:sld>
</file>

<file path=ppt/theme/theme1.xml><?xml version="1.0" encoding="utf-8"?>
<a:theme xmlns:a="http://schemas.openxmlformats.org/drawingml/2006/main" name="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F43560F-0883-BE4A-95BC-09F598A3435E}" vid="{41AD6B83-0A02-A244-B8A2-67EB7FEDF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1cc76c84-aaa5-4876-b18a-aff10d6398af">
      <UserInfo>
        <DisplayName>Steve Carey</DisplayName>
        <AccountId>549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3DB868F8BDE94CB45909346E37902F" ma:contentTypeVersion="11" ma:contentTypeDescription="Create a new document." ma:contentTypeScope="" ma:versionID="4060477e9adfd8ddd9496fcecee2d66f">
  <xsd:schema xmlns:xsd="http://www.w3.org/2001/XMLSchema" xmlns:xs="http://www.w3.org/2001/XMLSchema" xmlns:p="http://schemas.microsoft.com/office/2006/metadata/properties" xmlns:ns1="http://schemas.microsoft.com/sharepoint/v3" xmlns:ns2="b92e79c2-83b6-410f-acf9-e77d09951d84" xmlns:ns3="1cc76c84-aaa5-4876-b18a-aff10d6398af" targetNamespace="http://schemas.microsoft.com/office/2006/metadata/properties" ma:root="true" ma:fieldsID="3eace65861c7bb2e0e265a15e663fc4a" ns1:_="" ns2:_="" ns3:_="">
    <xsd:import namespace="http://schemas.microsoft.com/sharepoint/v3"/>
    <xsd:import namespace="b92e79c2-83b6-410f-acf9-e77d09951d84"/>
    <xsd:import namespace="1cc76c84-aaa5-4876-b18a-aff10d6398a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e79c2-83b6-410f-acf9-e77d09951d8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c76c84-aaa5-4876-b18a-aff10d6398a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7ABA91-5740-46C3-B031-15492AD47EB1}">
  <ds:schemaRefs>
    <ds:schemaRef ds:uri="http://schemas.microsoft.com/sharepoint/v3/contenttype/forms"/>
  </ds:schemaRefs>
</ds:datastoreItem>
</file>

<file path=customXml/itemProps2.xml><?xml version="1.0" encoding="utf-8"?>
<ds:datastoreItem xmlns:ds="http://schemas.openxmlformats.org/officeDocument/2006/customXml" ds:itemID="{11F38478-BC23-414D-AEB5-50E02851B6F3}">
  <ds:schemaRefs>
    <ds:schemaRef ds:uri="http://schemas.microsoft.com/office/2006/metadata/properties"/>
    <ds:schemaRef ds:uri="http://schemas.microsoft.com/office/infopath/2007/PartnerControls"/>
    <ds:schemaRef ds:uri="http://schemas.microsoft.com/sharepoint/v3"/>
    <ds:schemaRef ds:uri="1cc76c84-aaa5-4876-b18a-aff10d6398af"/>
  </ds:schemaRefs>
</ds:datastoreItem>
</file>

<file path=customXml/itemProps3.xml><?xml version="1.0" encoding="utf-8"?>
<ds:datastoreItem xmlns:ds="http://schemas.openxmlformats.org/officeDocument/2006/customXml" ds:itemID="{38AB224F-3DCE-4ABE-9388-38CB70E4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e79c2-83b6-410f-acf9-e77d09951d84"/>
    <ds:schemaRef ds:uri="1cc76c84-aaa5-4876-b18a-aff10d639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Cosmos Introduction</Template>
  <TotalTime>8446</TotalTime>
  <Words>2640</Words>
  <Application>Microsoft Office PowerPoint</Application>
  <PresentationFormat>Widescreen</PresentationFormat>
  <Paragraphs>329</Paragraphs>
  <Slides>35</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-apple-system</vt:lpstr>
      <vt:lpstr>Arial</vt:lpstr>
      <vt:lpstr>Calibri</vt:lpstr>
      <vt:lpstr>Office Theme</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Gresh</dc:creator>
  <cp:lastModifiedBy>John Gresh</cp:lastModifiedBy>
  <cp:revision>149</cp:revision>
  <dcterms:created xsi:type="dcterms:W3CDTF">2020-08-06T14:02:32Z</dcterms:created>
  <dcterms:modified xsi:type="dcterms:W3CDTF">2022-11-24T12:51:48Z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0x010100173DB868F8BDE94CB45909346E37902F</vt:lpwstr>
  </property>
</Properties>
</file>